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300" r:id="rId2"/>
    <p:sldId id="302" r:id="rId3"/>
    <p:sldId id="258" r:id="rId4"/>
    <p:sldId id="304" r:id="rId5"/>
    <p:sldId id="303" r:id="rId6"/>
    <p:sldId id="305" r:id="rId7"/>
    <p:sldId id="306" r:id="rId8"/>
    <p:sldId id="312" r:id="rId9"/>
    <p:sldId id="308" r:id="rId10"/>
    <p:sldId id="309" r:id="rId11"/>
    <p:sldId id="310" r:id="rId12"/>
    <p:sldId id="311" r:id="rId13"/>
    <p:sldId id="314" r:id="rId14"/>
    <p:sldId id="313" r:id="rId15"/>
    <p:sldId id="315" r:id="rId16"/>
    <p:sldId id="284" r:id="rId17"/>
  </p:sldIdLst>
  <p:sldSz cx="12192000" cy="6858000"/>
  <p:notesSz cx="6858000" cy="9144000"/>
  <p:embeddedFontLst>
    <p:embeddedFont>
      <p:font typeface="Cambria Math" panose="02040503050406030204" pitchFamily="18" charset="0"/>
      <p:regular r:id="rId19"/>
    </p:embeddedFont>
    <p:embeddedFont>
      <p:font typeface="나눔스퀘어" panose="020B0600000101010101" pitchFamily="50" charset="-127"/>
      <p:regular r:id="rId20"/>
    </p:embeddedFont>
    <p:embeddedFont>
      <p:font typeface="나눔스퀘어 Bold" panose="020B0600000101010101" pitchFamily="50" charset="-127"/>
      <p:bold r:id="rId21"/>
    </p:embeddedFont>
    <p:embeddedFont>
      <p:font typeface="나눔스퀘어 ExtraBold" panose="020B0600000101010101" pitchFamily="50" charset="-127"/>
      <p:bold r:id="rId22"/>
    </p:embeddedFont>
    <p:embeddedFont>
      <p:font typeface="나눔스퀘어 Light" panose="020B0600000101010101" pitchFamily="50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9392C83-1654-451E-9B72-BF382D177F2B}">
          <p14:sldIdLst>
            <p14:sldId id="300"/>
            <p14:sldId id="302"/>
            <p14:sldId id="258"/>
            <p14:sldId id="304"/>
            <p14:sldId id="303"/>
            <p14:sldId id="305"/>
            <p14:sldId id="306"/>
            <p14:sldId id="312"/>
          </p14:sldIdLst>
        </p14:section>
        <p14:section name="제목 없는 구역" id="{51D40B18-4245-4298-A6A3-1A3E95BA28A0}">
          <p14:sldIdLst>
            <p14:sldId id="308"/>
            <p14:sldId id="309"/>
            <p14:sldId id="310"/>
            <p14:sldId id="311"/>
            <p14:sldId id="314"/>
            <p14:sldId id="313"/>
            <p14:sldId id="315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7A7D82"/>
    <a:srgbClr val="0B0F20"/>
    <a:srgbClr val="FCC94E"/>
    <a:srgbClr val="F0DC9E"/>
    <a:srgbClr val="FF6969"/>
    <a:srgbClr val="DA0000"/>
    <a:srgbClr val="BFBFBF"/>
    <a:srgbClr val="F4624A"/>
    <a:srgbClr val="F355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10" autoAdjust="0"/>
    <p:restoredTop sz="94498" autoAdjust="0"/>
  </p:normalViewPr>
  <p:slideViewPr>
    <p:cSldViewPr snapToGrid="0">
      <p:cViewPr varScale="1">
        <p:scale>
          <a:sx n="104" d="100"/>
          <a:sy n="104" d="100"/>
        </p:scale>
        <p:origin x="720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905B29-9E3C-493A-B836-F73432D5F373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AE3F37-3CC2-4099-A88F-FB6EF31AFB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28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E3F37-3CC2-4099-A88F-FB6EF31AFB3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5474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E3F37-3CC2-4099-A88F-FB6EF31AFB3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388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E3F37-3CC2-4099-A88F-FB6EF31AFB3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004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E3F37-3CC2-4099-A88F-FB6EF31AFB3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2912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E3F37-3CC2-4099-A88F-FB6EF31AFB3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1817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E3F37-3CC2-4099-A88F-FB6EF31AFB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5749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E3F37-3CC2-4099-A88F-FB6EF31AFB3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8831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E3F37-3CC2-4099-A88F-FB6EF31AFB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031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E3F37-3CC2-4099-A88F-FB6EF31AFB3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056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E3F37-3CC2-4099-A88F-FB6EF31AFB3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809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E3F37-3CC2-4099-A88F-FB6EF31AFB3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576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E3F37-3CC2-4099-A88F-FB6EF31AFB3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992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E3F37-3CC2-4099-A88F-FB6EF31AFB3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09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E3F37-3CC2-4099-A88F-FB6EF31AFB3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004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E3F37-3CC2-4099-A88F-FB6EF31AFB3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918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E3F37-3CC2-4099-A88F-FB6EF31AFB3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249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52324C-E69A-40A0-11D7-CA9D546238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E747F9-AE1B-164B-9808-72AFBC6372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399DB2-C221-1D05-6BBD-B57FBA094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799F1-1634-4B9A-9147-959E5F61944E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8D6CA2-5308-4F07-A7CC-4B8F4ECC7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C0150E-14FD-B765-0502-FC8960BEB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5EF64-0A7A-40B2-B788-95A6DC97CA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354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D6E769-4E06-75E6-90D7-ADB9A07F2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C621F4-3BF0-5AAD-1F03-D3E31F3C6A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2F6B83-65FF-906F-8286-9C8101828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799F1-1634-4B9A-9147-959E5F61944E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965829-D27B-D784-EC6F-6C8EF5908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487183-DC78-C6C0-DE6A-094C0A188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5EF64-0A7A-40B2-B788-95A6DC97CA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774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8E32EF3-E507-8D86-E075-67DEF0D8D2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13195A-B171-180A-75B4-96AB358FF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B3B21D-7325-34F7-E5C6-E8D5057FB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799F1-1634-4B9A-9147-959E5F61944E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AF060E-490A-8483-5DE6-80341FFCC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3FA5F0-8E92-14ED-734C-F02951D69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5EF64-0A7A-40B2-B788-95A6DC97CA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371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C1A197-0773-C418-9EA4-33DD1E931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86342E-6EF5-42FB-5C09-1EF24E29A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BDD050-C6DC-701C-FCDC-AAA0B52B7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799F1-1634-4B9A-9147-959E5F61944E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F6DEB9-EA2A-B5C7-B173-664C473DE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F91EE1-D946-3564-1F98-69A483461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5EF64-0A7A-40B2-B788-95A6DC97CA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013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DA883-746E-422F-EA3E-029D7E423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CF35BD-7D7B-9F8E-B403-7809FBFC6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307D1C-0ACE-EF76-D06C-D3A82761F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799F1-1634-4B9A-9147-959E5F61944E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42BFFD-0F9F-8D91-1991-15B1D4479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679DF6-53A7-5D91-4873-6D065F90B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5EF64-0A7A-40B2-B788-95A6DC97CA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734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D6A274-37EA-EE15-B516-3F896873B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AF537F-3DDA-CE02-C81F-69C85D0AA7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C8AEE6-AF60-E3A9-A8E2-B2DFE6F7FE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A74967-E705-F0CF-F148-2964BDF05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799F1-1634-4B9A-9147-959E5F61944E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C0E441-8DCD-A752-901C-751D29ADD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B8BE9E-0B75-6D2F-9037-386B31B27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5EF64-0A7A-40B2-B788-95A6DC97CA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964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7E9A1F-D318-8E81-2224-F19C88C2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BF3DCA-2F3E-E876-3446-CE27A60E1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1E4722-9765-BC96-2ADF-8931800D71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E3A460-4B7E-8DDA-FAF8-DF13C80F69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3DD66-4869-72E1-F130-DC8296F382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612A1C4-32C8-DB38-06BF-8B8184CCF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799F1-1634-4B9A-9147-959E5F61944E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AB0274D-A5E3-C158-D966-8428189C6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6092F4B-3C00-0011-C95A-8E7E78D16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5EF64-0A7A-40B2-B788-95A6DC97CA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302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AD9C1-5E98-410B-2967-2A849FF72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95B737-046E-0CD0-576D-D74DAD180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799F1-1634-4B9A-9147-959E5F61944E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E6C298-F174-FB2C-9A3E-047C86CFC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05E915-7A2C-FB84-B261-315815D80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5EF64-0A7A-40B2-B788-95A6DC97CA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816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6659E7E-0A5F-9203-2383-89E09DA25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799F1-1634-4B9A-9147-959E5F61944E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315123C-578F-6367-6D43-2A837CD7C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B4A5A3-89E2-456F-C62B-EE9A4C57B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5EF64-0A7A-40B2-B788-95A6DC97CA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690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106C58-0E80-EF65-C3AB-3A097D217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DC2A53-A98D-E137-C3C4-4C7FDC1B8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D3DA7E-5EB6-D521-9202-8132ACEC34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960127-A42A-DDAA-E118-A47403A54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799F1-1634-4B9A-9147-959E5F61944E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EB81B0-7420-FBA9-3BEF-17EBBC847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E31B1E-B601-BE0D-6296-E97E801B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5EF64-0A7A-40B2-B788-95A6DC97CA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542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42A7DC-D912-F4BA-236B-2840FE222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540084E-2EF8-1D93-2B9C-0DBB5F37FB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A507FB-4DCD-4327-4CC8-C04C5EB8C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98D13F-317A-FFFC-BEFC-FB253F85A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799F1-1634-4B9A-9147-959E5F61944E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FB33A1-8DA8-7502-E06E-81CDA24EE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41967-52F0-DB0D-E297-7CC6F6054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5EF64-0A7A-40B2-B788-95A6DC97CA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44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B9B2D58-5037-1236-3C87-0ED0EB5D6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D19834-3F3B-5FFA-0651-EECCFF0A4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01F008-E0C9-5BB0-0938-06C6A17951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799F1-1634-4B9A-9147-959E5F61944E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525DFF-51F6-C37C-83EE-10068FB1F9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832027-4DD7-7450-CF59-146A9D9B35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5EF64-0A7A-40B2-B788-95A6DC97CA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649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A1B0500-B6E3-3580-C625-F2A2DB459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16"/>
          <a:stretch/>
        </p:blipFill>
        <p:spPr bwMode="auto">
          <a:xfrm>
            <a:off x="-16624" y="-1"/>
            <a:ext cx="1222348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10FE05-815C-9DE1-9D44-C69B634680C9}"/>
              </a:ext>
            </a:extLst>
          </p:cNvPr>
          <p:cNvSpPr txBox="1"/>
          <p:nvPr/>
        </p:nvSpPr>
        <p:spPr>
          <a:xfrm>
            <a:off x="5220392" y="1519373"/>
            <a:ext cx="6646857" cy="202600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4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사고위험지수 개발을 통한</a:t>
            </a:r>
            <a:endParaRPr lang="en-US" altLang="ko-KR" sz="44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4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보행 안전성 제고 방안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0E520A-1948-1121-4B4C-0018E1F84671}"/>
              </a:ext>
            </a:extLst>
          </p:cNvPr>
          <p:cNvSpPr txBox="1"/>
          <p:nvPr/>
        </p:nvSpPr>
        <p:spPr>
          <a:xfrm>
            <a:off x="318388" y="190897"/>
            <a:ext cx="3108960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gradFill flip="none" rotWithShape="1">
                  <a:gsLst>
                    <a:gs pos="0">
                      <a:srgbClr val="47B5FF"/>
                    </a:gs>
                    <a:gs pos="100000">
                      <a:srgbClr val="1363DF"/>
                    </a:gs>
                  </a:gsLst>
                  <a:lin ang="0" scaled="1"/>
                  <a:tileRect/>
                </a:gra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8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2023 </a:t>
            </a:r>
            <a:r>
              <a:rPr lang="ko-KR" altLang="en-US" sz="18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강서구 빅데이터 공모전</a:t>
            </a:r>
            <a:endParaRPr lang="en-US" altLang="ko-KR" sz="18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파워워킹</a:t>
            </a:r>
            <a:endParaRPr lang="ko-KR" altLang="en-US" sz="1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0003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F00E6C6-5F0C-FA5E-05D0-D07219048CC2}"/>
              </a:ext>
            </a:extLst>
          </p:cNvPr>
          <p:cNvSpPr/>
          <p:nvPr/>
        </p:nvSpPr>
        <p:spPr>
          <a:xfrm>
            <a:off x="7966877" y="1431233"/>
            <a:ext cx="4035168" cy="892867"/>
          </a:xfrm>
          <a:prstGeom prst="roundRect">
            <a:avLst/>
          </a:prstGeom>
          <a:solidFill>
            <a:srgbClr val="BFBFBF">
              <a:alpha val="6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0E520A-1948-1121-4B4C-0018E1F84671}"/>
              </a:ext>
            </a:extLst>
          </p:cNvPr>
          <p:cNvSpPr txBox="1"/>
          <p:nvPr/>
        </p:nvSpPr>
        <p:spPr>
          <a:xfrm>
            <a:off x="1608817" y="240794"/>
            <a:ext cx="4268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gradFill flip="none" rotWithShape="1">
                  <a:gsLst>
                    <a:gs pos="0">
                      <a:srgbClr val="47B5FF"/>
                    </a:gs>
                    <a:gs pos="100000">
                      <a:srgbClr val="1363DF"/>
                    </a:gs>
                  </a:gsLst>
                  <a:lin ang="0" scaled="1"/>
                  <a:tileRect/>
                </a:gra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32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32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분석방법론 </a:t>
            </a:r>
            <a:r>
              <a:rPr lang="en-US" altLang="ko-KR" sz="20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 </a:t>
            </a:r>
            <a:r>
              <a:rPr lang="ko-KR" altLang="en-US" sz="20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앙상블 분류</a:t>
            </a:r>
            <a:endParaRPr lang="ko-KR" altLang="en-US" sz="2000" dirty="0">
              <a:solidFill>
                <a:srgbClr val="F38C0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2A4EA6-804E-7CD1-1431-A3D7A5B91818}"/>
              </a:ext>
            </a:extLst>
          </p:cNvPr>
          <p:cNvSpPr/>
          <p:nvPr/>
        </p:nvSpPr>
        <p:spPr>
          <a:xfrm rot="5400000" flipV="1">
            <a:off x="1111699" y="425773"/>
            <a:ext cx="657727" cy="198890"/>
          </a:xfrm>
          <a:prstGeom prst="rect">
            <a:avLst/>
          </a:prstGeom>
          <a:gradFill flip="none" rotWithShape="1">
            <a:gsLst>
              <a:gs pos="0">
                <a:srgbClr val="FCC94E"/>
              </a:gs>
              <a:gs pos="100000">
                <a:srgbClr val="F38C0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435977-1025-E460-FB53-8BBE9AEADB9B}"/>
              </a:ext>
            </a:extLst>
          </p:cNvPr>
          <p:cNvSpPr/>
          <p:nvPr/>
        </p:nvSpPr>
        <p:spPr>
          <a:xfrm>
            <a:off x="1" y="0"/>
            <a:ext cx="694943" cy="6858000"/>
          </a:xfrm>
          <a:prstGeom prst="rect">
            <a:avLst/>
          </a:prstGeom>
          <a:solidFill>
            <a:srgbClr val="FCC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평행 사변형 53">
            <a:extLst>
              <a:ext uri="{FF2B5EF4-FFF2-40B4-BE49-F238E27FC236}">
                <a16:creationId xmlns:a16="http://schemas.microsoft.com/office/drawing/2014/main" id="{1312B93F-E4BC-4875-31EC-01294BAF63CA}"/>
              </a:ext>
            </a:extLst>
          </p:cNvPr>
          <p:cNvSpPr/>
          <p:nvPr/>
        </p:nvSpPr>
        <p:spPr>
          <a:xfrm rot="16200000">
            <a:off x="188600" y="565017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평행 사변형 54">
            <a:extLst>
              <a:ext uri="{FF2B5EF4-FFF2-40B4-BE49-F238E27FC236}">
                <a16:creationId xmlns:a16="http://schemas.microsoft.com/office/drawing/2014/main" id="{5C72D499-FEF3-3836-C9E4-AB9313B450F2}"/>
              </a:ext>
            </a:extLst>
          </p:cNvPr>
          <p:cNvSpPr/>
          <p:nvPr/>
        </p:nvSpPr>
        <p:spPr>
          <a:xfrm rot="16200000">
            <a:off x="188601" y="304669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평행 사변형 55">
            <a:extLst>
              <a:ext uri="{FF2B5EF4-FFF2-40B4-BE49-F238E27FC236}">
                <a16:creationId xmlns:a16="http://schemas.microsoft.com/office/drawing/2014/main" id="{42399544-8510-A4E1-D1FB-70F531025427}"/>
              </a:ext>
            </a:extLst>
          </p:cNvPr>
          <p:cNvSpPr/>
          <p:nvPr/>
        </p:nvSpPr>
        <p:spPr>
          <a:xfrm rot="16200000">
            <a:off x="188602" y="57019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평행 사변형 56">
            <a:extLst>
              <a:ext uri="{FF2B5EF4-FFF2-40B4-BE49-F238E27FC236}">
                <a16:creationId xmlns:a16="http://schemas.microsoft.com/office/drawing/2014/main" id="{9CA6F666-3DAC-0EFA-79F0-AEB7DDD7E728}"/>
              </a:ext>
            </a:extLst>
          </p:cNvPr>
          <p:cNvSpPr/>
          <p:nvPr/>
        </p:nvSpPr>
        <p:spPr>
          <a:xfrm rot="16200000">
            <a:off x="188599" y="5990460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평행 사변형 57">
            <a:extLst>
              <a:ext uri="{FF2B5EF4-FFF2-40B4-BE49-F238E27FC236}">
                <a16:creationId xmlns:a16="http://schemas.microsoft.com/office/drawing/2014/main" id="{FA9FF73F-C33D-6CCA-4785-A1AF4B2307D0}"/>
              </a:ext>
            </a:extLst>
          </p:cNvPr>
          <p:cNvSpPr/>
          <p:nvPr/>
        </p:nvSpPr>
        <p:spPr>
          <a:xfrm rot="16200000">
            <a:off x="188600" y="5730111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평행 사변형 58">
            <a:extLst>
              <a:ext uri="{FF2B5EF4-FFF2-40B4-BE49-F238E27FC236}">
                <a16:creationId xmlns:a16="http://schemas.microsoft.com/office/drawing/2014/main" id="{FE5A623A-A637-B58D-9BB2-243CC8FD8CB2}"/>
              </a:ext>
            </a:extLst>
          </p:cNvPr>
          <p:cNvSpPr/>
          <p:nvPr/>
        </p:nvSpPr>
        <p:spPr>
          <a:xfrm rot="16200000">
            <a:off x="188601" y="5482461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5BDBD-1B09-E953-CA90-8632F672456B}"/>
              </a:ext>
            </a:extLst>
          </p:cNvPr>
          <p:cNvSpPr txBox="1"/>
          <p:nvPr/>
        </p:nvSpPr>
        <p:spPr>
          <a:xfrm>
            <a:off x="4505960" y="1072402"/>
            <a:ext cx="2385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타겟변수의 범주화</a:t>
            </a:r>
            <a:endParaRPr lang="ko-KR" altLang="en-US" sz="1400" dirty="0">
              <a:solidFill>
                <a:srgbClr val="0628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B0B22B-11F1-1A2F-C0EC-8E395D0442E8}"/>
              </a:ext>
            </a:extLst>
          </p:cNvPr>
          <p:cNvSpPr txBox="1"/>
          <p:nvPr/>
        </p:nvSpPr>
        <p:spPr>
          <a:xfrm>
            <a:off x="7966877" y="5587649"/>
            <a:ext cx="4035168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600"/>
              <a:t>분류 정확도가 가장 높은 </a:t>
            </a:r>
            <a:r>
              <a:rPr lang="en-US" altLang="ko-KR" sz="1600">
                <a:solidFill>
                  <a:srgbClr val="FF0000"/>
                </a:solidFill>
              </a:rPr>
              <a:t>Xgboost</a:t>
            </a:r>
            <a:r>
              <a:rPr lang="ko-KR" altLang="en-US" sz="1600"/>
              <a:t>를</a:t>
            </a:r>
            <a:endParaRPr lang="en-US" altLang="ko-KR" sz="1600"/>
          </a:p>
          <a:p>
            <a:pPr algn="ctr">
              <a:lnSpc>
                <a:spcPct val="150000"/>
              </a:lnSpc>
            </a:pPr>
            <a:r>
              <a:rPr lang="ko-KR" altLang="en-US" sz="1600"/>
              <a:t>최종 모형으로 선정</a:t>
            </a:r>
            <a:endParaRPr lang="en-US" altLang="ko-KR" sz="1600"/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C8AFF45D-5B29-6EFD-922D-96F88FA16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562" y="3720846"/>
            <a:ext cx="2476876" cy="196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6C2F628-A0C5-2938-A0FA-0725342C4EAB}"/>
              </a:ext>
            </a:extLst>
          </p:cNvPr>
          <p:cNvSpPr/>
          <p:nvPr/>
        </p:nvSpPr>
        <p:spPr>
          <a:xfrm>
            <a:off x="4007385" y="2726345"/>
            <a:ext cx="511732" cy="1745263"/>
          </a:xfrm>
          <a:prstGeom prst="rightArrow">
            <a:avLst/>
          </a:prstGeom>
          <a:solidFill>
            <a:srgbClr val="FCC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9B79BFE6-AD90-746B-26F2-85B89EBA5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320886"/>
              </p:ext>
            </p:extLst>
          </p:nvPr>
        </p:nvGraphicFramePr>
        <p:xfrm>
          <a:off x="8029575" y="4120566"/>
          <a:ext cx="3924300" cy="11691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3125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863462749"/>
                    </a:ext>
                  </a:extLst>
                </a:gridCol>
              </a:tblGrid>
              <a:tr h="30391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spc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알고리즘</a:t>
                      </a:r>
                    </a:p>
                  </a:txBody>
                  <a:tcPr marL="95655" marR="95655" marT="47827" marB="47827"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spc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Accuracy</a:t>
                      </a:r>
                      <a:endParaRPr lang="ko-KR" altLang="en-US" sz="1200" kern="1200" spc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spc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F1 Score</a:t>
                      </a:r>
                      <a:endParaRPr lang="ko-KR" altLang="en-US" sz="1200" kern="1200" spc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29698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Random Forest</a:t>
                      </a:r>
                      <a:endParaRPr lang="ko-KR" altLang="en-US" sz="12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0.7054</a:t>
                      </a:r>
                      <a:endParaRPr lang="ko-KR" altLang="en-US" sz="12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0.6970</a:t>
                      </a:r>
                      <a:endParaRPr lang="ko-KR" altLang="en-US" sz="12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28970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spc="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Extreme Gradient Boost</a:t>
                      </a:r>
                      <a:endParaRPr lang="ko-KR" altLang="en-US" sz="1200" kern="1200" spc="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spc="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0.7332</a:t>
                      </a:r>
                      <a:endParaRPr lang="ko-KR" altLang="en-US" sz="1200" kern="1200" spc="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spc="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0.7252</a:t>
                      </a:r>
                      <a:endParaRPr lang="ko-KR" altLang="en-US" sz="1200" kern="1200" spc="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Gradient Boosting Machine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0.6121</a:t>
                      </a:r>
                      <a:endParaRPr lang="ko-KR" altLang="en-US" sz="12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0.5953</a:t>
                      </a:r>
                      <a:endParaRPr lang="ko-KR" altLang="en-US" sz="12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675487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6379FA3-2771-9BFC-11C2-0319F4F7D87B}"/>
              </a:ext>
            </a:extLst>
          </p:cNvPr>
          <p:cNvSpPr txBox="1"/>
          <p:nvPr/>
        </p:nvSpPr>
        <p:spPr>
          <a:xfrm>
            <a:off x="7852032" y="3657193"/>
            <a:ext cx="2385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알고리즘별 분류 결과</a:t>
            </a:r>
            <a:endParaRPr lang="ko-KR" altLang="en-US" sz="1400" dirty="0">
              <a:solidFill>
                <a:srgbClr val="0628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0EDB77-57CD-4797-935D-C44D583F0D96}"/>
              </a:ext>
            </a:extLst>
          </p:cNvPr>
          <p:cNvSpPr txBox="1"/>
          <p:nvPr/>
        </p:nvSpPr>
        <p:spPr>
          <a:xfrm>
            <a:off x="1713592" y="5851689"/>
            <a:ext cx="5525563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600"/>
              <a:t>연속성인 교통사고건수를 분포를 확인하여 </a:t>
            </a:r>
            <a:r>
              <a:rPr lang="en-US" altLang="ko-KR" sz="1600"/>
              <a:t>3</a:t>
            </a:r>
            <a:r>
              <a:rPr lang="ko-KR" altLang="en-US" sz="1600"/>
              <a:t>개 구간으로 범주화</a:t>
            </a:r>
            <a:endParaRPr lang="en-US" altLang="ko-KR" sz="1600"/>
          </a:p>
          <a:p>
            <a:pPr algn="ctr">
              <a:lnSpc>
                <a:spcPct val="150000"/>
              </a:lnSpc>
            </a:pPr>
            <a:r>
              <a:rPr lang="ko-KR" altLang="en-US" sz="1600"/>
              <a:t>각 범주는 </a:t>
            </a:r>
            <a:r>
              <a:rPr lang="en-US" altLang="ko-KR" sz="1600"/>
              <a:t>‘</a:t>
            </a:r>
            <a:r>
              <a:rPr lang="ko-KR" altLang="en-US" sz="1600">
                <a:solidFill>
                  <a:srgbClr val="FF6969"/>
                </a:solidFill>
              </a:rPr>
              <a:t>거의 없음</a:t>
            </a:r>
            <a:r>
              <a:rPr lang="en-US" altLang="ko-KR" sz="1600"/>
              <a:t>‘, ‘</a:t>
            </a:r>
            <a:r>
              <a:rPr lang="ko-KR" altLang="en-US" sz="1600">
                <a:solidFill>
                  <a:srgbClr val="FF0000"/>
                </a:solidFill>
              </a:rPr>
              <a:t>간혹 발생</a:t>
            </a:r>
            <a:r>
              <a:rPr lang="en-US" altLang="ko-KR" sz="1600"/>
              <a:t>‘, ‘</a:t>
            </a:r>
            <a:r>
              <a:rPr lang="ko-KR" altLang="en-US" sz="1600">
                <a:solidFill>
                  <a:srgbClr val="DA0000"/>
                </a:solidFill>
              </a:rPr>
              <a:t>자주 발생</a:t>
            </a:r>
            <a:r>
              <a:rPr lang="en-US" altLang="ko-KR" sz="1600"/>
              <a:t>’</a:t>
            </a:r>
            <a:r>
              <a:rPr lang="ko-KR" altLang="en-US" sz="1600"/>
              <a:t>을 나타냄</a:t>
            </a:r>
            <a:r>
              <a:rPr lang="en-US" altLang="ko-KR" sz="160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7822AF-94EF-7063-1D59-26008C2CB06C}"/>
              </a:ext>
            </a:extLst>
          </p:cNvPr>
          <p:cNvSpPr txBox="1"/>
          <p:nvPr/>
        </p:nvSpPr>
        <p:spPr>
          <a:xfrm>
            <a:off x="1440562" y="1072402"/>
            <a:ext cx="2385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타겟변수</a:t>
            </a:r>
            <a:endParaRPr lang="ko-KR" altLang="en-US" sz="1400" dirty="0">
              <a:solidFill>
                <a:srgbClr val="0628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EAC596-882D-CE6D-F852-9413E926E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269" y="1543331"/>
            <a:ext cx="2123248" cy="201436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9D294CE-83BC-0D6E-4974-DEFA67A2E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8378" y="1543331"/>
            <a:ext cx="2863946" cy="141828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F1F274E-D51A-EA47-B38C-B273A272B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064" y="3598976"/>
            <a:ext cx="2691777" cy="210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E178F0D-404E-FDCB-2FFA-EDEB61F7A267}"/>
              </a:ext>
            </a:extLst>
          </p:cNvPr>
          <p:cNvSpPr txBox="1"/>
          <p:nvPr/>
        </p:nvSpPr>
        <p:spPr>
          <a:xfrm>
            <a:off x="7852032" y="1072402"/>
            <a:ext cx="2385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모형 설명</a:t>
            </a:r>
            <a:endParaRPr lang="ko-KR" altLang="en-US" sz="1400" dirty="0">
              <a:solidFill>
                <a:srgbClr val="0628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B068EF-1F88-7C1F-3607-6C50FE3E3317}"/>
              </a:ext>
            </a:extLst>
          </p:cNvPr>
          <p:cNvSpPr txBox="1"/>
          <p:nvPr/>
        </p:nvSpPr>
        <p:spPr>
          <a:xfrm>
            <a:off x="7966877" y="1473047"/>
            <a:ext cx="4035168" cy="1954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400"/>
              <a:t>보편적으로 사용하는 트리 기반 머신러닝 모형</a:t>
            </a:r>
            <a:endParaRPr lang="en-US" altLang="ko-KR" sz="1400"/>
          </a:p>
          <a:p>
            <a:pPr algn="ctr">
              <a:lnSpc>
                <a:spcPct val="150000"/>
              </a:lnSpc>
            </a:pPr>
            <a:r>
              <a:rPr lang="ko-KR" altLang="en-US" sz="1400"/>
              <a:t>특히</a:t>
            </a:r>
            <a:r>
              <a:rPr lang="en-US" altLang="ko-KR" sz="1400"/>
              <a:t>, </a:t>
            </a:r>
            <a:r>
              <a:rPr lang="ko-KR" altLang="en-US" sz="1400"/>
              <a:t>변수 중요도를 확인할 수 있는 모형 </a:t>
            </a:r>
            <a:r>
              <a:rPr lang="en-US" altLang="ko-KR" sz="1400"/>
              <a:t>3</a:t>
            </a:r>
            <a:r>
              <a:rPr lang="ko-KR" altLang="en-US" sz="1400"/>
              <a:t>가지 사용</a:t>
            </a:r>
            <a:endParaRPr lang="en-US" altLang="ko-KR" sz="1400"/>
          </a:p>
          <a:p>
            <a:pPr>
              <a:lnSpc>
                <a:spcPct val="150000"/>
              </a:lnSpc>
            </a:pPr>
            <a:endParaRPr lang="en-US" altLang="ko-KR" sz="9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/>
              <a:t>Random Forest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/>
              <a:t>Xgboost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/>
              <a:t>Gradient Boosting Machine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251A514-3380-23F8-9828-102232DBB536}"/>
              </a:ext>
            </a:extLst>
          </p:cNvPr>
          <p:cNvCxnSpPr/>
          <p:nvPr/>
        </p:nvCxnSpPr>
        <p:spPr>
          <a:xfrm>
            <a:off x="7900202" y="3487235"/>
            <a:ext cx="410184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361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4F14AF7-F7AB-EF61-2BEA-69F97464EAFF}"/>
              </a:ext>
            </a:extLst>
          </p:cNvPr>
          <p:cNvSpPr/>
          <p:nvPr/>
        </p:nvSpPr>
        <p:spPr>
          <a:xfrm>
            <a:off x="6435744" y="898491"/>
            <a:ext cx="5553969" cy="5702333"/>
          </a:xfrm>
          <a:prstGeom prst="roundRect">
            <a:avLst>
              <a:gd name="adj" fmla="val 4834"/>
            </a:avLst>
          </a:prstGeom>
          <a:solidFill>
            <a:srgbClr val="BFBFBF">
              <a:alpha val="6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0E520A-1948-1121-4B4C-0018E1F84671}"/>
              </a:ext>
            </a:extLst>
          </p:cNvPr>
          <p:cNvSpPr txBox="1"/>
          <p:nvPr/>
        </p:nvSpPr>
        <p:spPr>
          <a:xfrm>
            <a:off x="1608817" y="240794"/>
            <a:ext cx="4268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gradFill flip="none" rotWithShape="1">
                  <a:gsLst>
                    <a:gs pos="0">
                      <a:srgbClr val="47B5FF"/>
                    </a:gs>
                    <a:gs pos="100000">
                      <a:srgbClr val="1363DF"/>
                    </a:gs>
                  </a:gsLst>
                  <a:lin ang="0" scaled="1"/>
                  <a:tileRect/>
                </a:gra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32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32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분석방법론 </a:t>
            </a:r>
            <a:r>
              <a:rPr lang="en-US" altLang="ko-KR" sz="20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 </a:t>
            </a:r>
            <a:r>
              <a:rPr lang="ko-KR" altLang="en-US" sz="20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변수 중요도</a:t>
            </a:r>
            <a:endParaRPr lang="ko-KR" altLang="en-US" sz="2000" dirty="0">
              <a:solidFill>
                <a:srgbClr val="F38C0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2A4EA6-804E-7CD1-1431-A3D7A5B91818}"/>
              </a:ext>
            </a:extLst>
          </p:cNvPr>
          <p:cNvSpPr/>
          <p:nvPr/>
        </p:nvSpPr>
        <p:spPr>
          <a:xfrm rot="5400000" flipV="1">
            <a:off x="1111699" y="425773"/>
            <a:ext cx="657727" cy="198890"/>
          </a:xfrm>
          <a:prstGeom prst="rect">
            <a:avLst/>
          </a:prstGeom>
          <a:gradFill flip="none" rotWithShape="1">
            <a:gsLst>
              <a:gs pos="0">
                <a:srgbClr val="FCC94E"/>
              </a:gs>
              <a:gs pos="100000">
                <a:srgbClr val="F38C0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435977-1025-E460-FB53-8BBE9AEADB9B}"/>
              </a:ext>
            </a:extLst>
          </p:cNvPr>
          <p:cNvSpPr/>
          <p:nvPr/>
        </p:nvSpPr>
        <p:spPr>
          <a:xfrm>
            <a:off x="1" y="0"/>
            <a:ext cx="694943" cy="6858000"/>
          </a:xfrm>
          <a:prstGeom prst="rect">
            <a:avLst/>
          </a:prstGeom>
          <a:solidFill>
            <a:srgbClr val="FCC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평행 사변형 53">
            <a:extLst>
              <a:ext uri="{FF2B5EF4-FFF2-40B4-BE49-F238E27FC236}">
                <a16:creationId xmlns:a16="http://schemas.microsoft.com/office/drawing/2014/main" id="{1312B93F-E4BC-4875-31EC-01294BAF63CA}"/>
              </a:ext>
            </a:extLst>
          </p:cNvPr>
          <p:cNvSpPr/>
          <p:nvPr/>
        </p:nvSpPr>
        <p:spPr>
          <a:xfrm rot="16200000">
            <a:off x="188600" y="565017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평행 사변형 54">
            <a:extLst>
              <a:ext uri="{FF2B5EF4-FFF2-40B4-BE49-F238E27FC236}">
                <a16:creationId xmlns:a16="http://schemas.microsoft.com/office/drawing/2014/main" id="{5C72D499-FEF3-3836-C9E4-AB9313B450F2}"/>
              </a:ext>
            </a:extLst>
          </p:cNvPr>
          <p:cNvSpPr/>
          <p:nvPr/>
        </p:nvSpPr>
        <p:spPr>
          <a:xfrm rot="16200000">
            <a:off x="188601" y="304669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평행 사변형 55">
            <a:extLst>
              <a:ext uri="{FF2B5EF4-FFF2-40B4-BE49-F238E27FC236}">
                <a16:creationId xmlns:a16="http://schemas.microsoft.com/office/drawing/2014/main" id="{42399544-8510-A4E1-D1FB-70F531025427}"/>
              </a:ext>
            </a:extLst>
          </p:cNvPr>
          <p:cNvSpPr/>
          <p:nvPr/>
        </p:nvSpPr>
        <p:spPr>
          <a:xfrm rot="16200000">
            <a:off x="188602" y="57019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평행 사변형 56">
            <a:extLst>
              <a:ext uri="{FF2B5EF4-FFF2-40B4-BE49-F238E27FC236}">
                <a16:creationId xmlns:a16="http://schemas.microsoft.com/office/drawing/2014/main" id="{9CA6F666-3DAC-0EFA-79F0-AEB7DDD7E728}"/>
              </a:ext>
            </a:extLst>
          </p:cNvPr>
          <p:cNvSpPr/>
          <p:nvPr/>
        </p:nvSpPr>
        <p:spPr>
          <a:xfrm rot="16200000">
            <a:off x="188599" y="5990460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평행 사변형 57">
            <a:extLst>
              <a:ext uri="{FF2B5EF4-FFF2-40B4-BE49-F238E27FC236}">
                <a16:creationId xmlns:a16="http://schemas.microsoft.com/office/drawing/2014/main" id="{FA9FF73F-C33D-6CCA-4785-A1AF4B2307D0}"/>
              </a:ext>
            </a:extLst>
          </p:cNvPr>
          <p:cNvSpPr/>
          <p:nvPr/>
        </p:nvSpPr>
        <p:spPr>
          <a:xfrm rot="16200000">
            <a:off x="188600" y="5730111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평행 사변형 58">
            <a:extLst>
              <a:ext uri="{FF2B5EF4-FFF2-40B4-BE49-F238E27FC236}">
                <a16:creationId xmlns:a16="http://schemas.microsoft.com/office/drawing/2014/main" id="{FE5A623A-A637-B58D-9BB2-243CC8FD8CB2}"/>
              </a:ext>
            </a:extLst>
          </p:cNvPr>
          <p:cNvSpPr/>
          <p:nvPr/>
        </p:nvSpPr>
        <p:spPr>
          <a:xfrm rot="16200000">
            <a:off x="188601" y="5482461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5BDBD-1B09-E953-CA90-8632F672456B}"/>
              </a:ext>
            </a:extLst>
          </p:cNvPr>
          <p:cNvSpPr txBox="1"/>
          <p:nvPr/>
        </p:nvSpPr>
        <p:spPr>
          <a:xfrm>
            <a:off x="1408384" y="1072402"/>
            <a:ext cx="2385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변수 중요도 시각화</a:t>
            </a:r>
            <a:endParaRPr lang="ko-KR" altLang="en-US" sz="1400" dirty="0">
              <a:solidFill>
                <a:srgbClr val="0628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B0B22B-11F1-1A2F-C0EC-8E395D0442E8}"/>
              </a:ext>
            </a:extLst>
          </p:cNvPr>
          <p:cNvSpPr txBox="1"/>
          <p:nvPr/>
        </p:nvSpPr>
        <p:spPr>
          <a:xfrm>
            <a:off x="6458778" y="3448582"/>
            <a:ext cx="5530936" cy="2642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tx1"/>
                </a:solidFill>
              </a:rPr>
              <a:t>일반적으로 변수 중요도는</a:t>
            </a:r>
            <a:endParaRPr lang="en-US" altLang="ko-KR" sz="16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tx1"/>
                </a:solidFill>
              </a:rPr>
              <a:t>각 변수가 분류에 얼마나 영향을 미치는지를 나타냄</a:t>
            </a:r>
            <a:r>
              <a:rPr lang="en-US" altLang="ko-KR" sz="1600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6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tx1"/>
                </a:solidFill>
              </a:rPr>
              <a:t>전체 변수의 변수중요도 합은 </a:t>
            </a:r>
            <a:r>
              <a:rPr lang="en-US" altLang="ko-KR" sz="1600">
                <a:solidFill>
                  <a:schemeClr val="tx1"/>
                </a:solidFill>
              </a:rPr>
              <a:t>1.</a:t>
            </a:r>
          </a:p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tx1"/>
                </a:solidFill>
              </a:rPr>
              <a:t>각 변수의 기여도의 비중을 </a:t>
            </a:r>
            <a:r>
              <a:rPr lang="en-US" altLang="ko-KR" sz="1600">
                <a:solidFill>
                  <a:schemeClr val="tx1"/>
                </a:solidFill>
              </a:rPr>
              <a:t>1</a:t>
            </a:r>
            <a:r>
              <a:rPr lang="ko-KR" altLang="en-US" sz="1600">
                <a:solidFill>
                  <a:schemeClr val="tx1"/>
                </a:solidFill>
              </a:rPr>
              <a:t>에서 나눠가짐</a:t>
            </a:r>
            <a:r>
              <a:rPr lang="en-US" altLang="ko-KR" sz="1600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6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tx1"/>
                </a:solidFill>
              </a:rPr>
              <a:t>따라서</a:t>
            </a:r>
            <a:r>
              <a:rPr lang="en-US" altLang="ko-KR" sz="1600">
                <a:solidFill>
                  <a:schemeClr val="tx1"/>
                </a:solidFill>
              </a:rPr>
              <a:t>, </a:t>
            </a:r>
            <a:r>
              <a:rPr lang="ko-KR" altLang="en-US" sz="1600">
                <a:solidFill>
                  <a:srgbClr val="FF0000"/>
                </a:solidFill>
              </a:rPr>
              <a:t>변수 중요도를 가중치</a:t>
            </a:r>
            <a:r>
              <a:rPr lang="ko-KR" altLang="en-US" sz="1600">
                <a:solidFill>
                  <a:schemeClr val="tx1"/>
                </a:solidFill>
              </a:rPr>
              <a:t>로 사용하여 산출식을 생성</a:t>
            </a:r>
            <a:endParaRPr lang="en-US" altLang="ko-KR" sz="1600">
              <a:solidFill>
                <a:schemeClr val="tx1"/>
              </a:solidFill>
            </a:endParaRP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E49222F4-3ACF-604F-2453-BDB35D563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078" y="1778451"/>
            <a:ext cx="5314122" cy="134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FA6866-A044-7D11-81C1-E46B752375BE}"/>
              </a:ext>
            </a:extLst>
          </p:cNvPr>
          <p:cNvSpPr txBox="1"/>
          <p:nvPr/>
        </p:nvSpPr>
        <p:spPr>
          <a:xfrm>
            <a:off x="7566895" y="1069084"/>
            <a:ext cx="3314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rgbClr val="F3553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왜 변수 중요도를 사용하는가</a:t>
            </a:r>
            <a:r>
              <a:rPr lang="en-US" altLang="ko-KR" sz="2000">
                <a:solidFill>
                  <a:srgbClr val="F3553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2000" dirty="0">
              <a:solidFill>
                <a:srgbClr val="F3553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661634-ABA2-72AB-0AD6-0C826CE5AE6D}"/>
              </a:ext>
            </a:extLst>
          </p:cNvPr>
          <p:cNvSpPr txBox="1"/>
          <p:nvPr/>
        </p:nvSpPr>
        <p:spPr>
          <a:xfrm>
            <a:off x="1329729" y="5164035"/>
            <a:ext cx="5132516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/>
              <a:t>xgboost</a:t>
            </a:r>
            <a:r>
              <a:rPr lang="ko-KR" altLang="en-US" sz="1600"/>
              <a:t>의 변수 중요도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en-US" altLang="ko-KR" sz="1600"/>
              <a:t>: </a:t>
            </a:r>
            <a:r>
              <a:rPr lang="ko-KR" altLang="en-US" sz="1600"/>
              <a:t>주변 학교 유무</a:t>
            </a:r>
            <a:r>
              <a:rPr lang="en-US" altLang="ko-KR" sz="1600"/>
              <a:t>, </a:t>
            </a:r>
            <a:r>
              <a:rPr lang="ko-KR" altLang="en-US" sz="1600"/>
              <a:t>교차로 유무</a:t>
            </a:r>
            <a:r>
              <a:rPr lang="en-US" altLang="ko-KR" sz="1600"/>
              <a:t>, </a:t>
            </a:r>
            <a:r>
              <a:rPr lang="ko-KR" altLang="en-US" sz="1600"/>
              <a:t>버스정류장 승하차 가중값 순</a:t>
            </a:r>
            <a:endParaRPr lang="en-US" altLang="ko-KR" sz="160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054D242-22BB-9F88-E4D1-4C77CAACC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562" y="1543562"/>
            <a:ext cx="4798313" cy="345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84B37B4-BA31-8FA8-2C8F-D15661394C7D}"/>
              </a:ext>
            </a:extLst>
          </p:cNvPr>
          <p:cNvCxnSpPr>
            <a:cxnSpLocks/>
          </p:cNvCxnSpPr>
          <p:nvPr/>
        </p:nvCxnSpPr>
        <p:spPr>
          <a:xfrm>
            <a:off x="6705600" y="5516060"/>
            <a:ext cx="4972050" cy="0"/>
          </a:xfrm>
          <a:prstGeom prst="line">
            <a:avLst/>
          </a:prstGeom>
          <a:ln w="19050">
            <a:solidFill>
              <a:srgbClr val="0B0F2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163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AC7DEB8-91D5-C4AB-737B-A41B8AC5E9BB}"/>
              </a:ext>
            </a:extLst>
          </p:cNvPr>
          <p:cNvSpPr/>
          <p:nvPr/>
        </p:nvSpPr>
        <p:spPr>
          <a:xfrm>
            <a:off x="1540008" y="5153025"/>
            <a:ext cx="9756591" cy="1447799"/>
          </a:xfrm>
          <a:prstGeom prst="roundRect">
            <a:avLst>
              <a:gd name="adj" fmla="val 14702"/>
            </a:avLst>
          </a:prstGeom>
          <a:solidFill>
            <a:srgbClr val="BFBFBF">
              <a:alpha val="6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0E520A-1948-1121-4B4C-0018E1F84671}"/>
              </a:ext>
            </a:extLst>
          </p:cNvPr>
          <p:cNvSpPr txBox="1"/>
          <p:nvPr/>
        </p:nvSpPr>
        <p:spPr>
          <a:xfrm>
            <a:off x="1608817" y="240794"/>
            <a:ext cx="5378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gradFill flip="none" rotWithShape="1">
                  <a:gsLst>
                    <a:gs pos="0">
                      <a:srgbClr val="47B5FF"/>
                    </a:gs>
                    <a:gs pos="100000">
                      <a:srgbClr val="1363DF"/>
                    </a:gs>
                  </a:gsLst>
                  <a:lin ang="0" scaled="1"/>
                  <a:tileRect/>
                </a:gra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32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32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분석방법론 </a:t>
            </a:r>
            <a:r>
              <a:rPr lang="en-US" altLang="ko-KR" sz="20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0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지수 산출식</a:t>
            </a:r>
            <a:endParaRPr lang="ko-KR" altLang="en-US" sz="2000" dirty="0">
              <a:solidFill>
                <a:srgbClr val="F38C0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2A4EA6-804E-7CD1-1431-A3D7A5B91818}"/>
              </a:ext>
            </a:extLst>
          </p:cNvPr>
          <p:cNvSpPr/>
          <p:nvPr/>
        </p:nvSpPr>
        <p:spPr>
          <a:xfrm rot="5400000" flipV="1">
            <a:off x="1111699" y="425773"/>
            <a:ext cx="657727" cy="198890"/>
          </a:xfrm>
          <a:prstGeom prst="rect">
            <a:avLst/>
          </a:prstGeom>
          <a:gradFill flip="none" rotWithShape="1">
            <a:gsLst>
              <a:gs pos="0">
                <a:srgbClr val="FCC94E"/>
              </a:gs>
              <a:gs pos="100000">
                <a:srgbClr val="F38C0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435977-1025-E460-FB53-8BBE9AEADB9B}"/>
              </a:ext>
            </a:extLst>
          </p:cNvPr>
          <p:cNvSpPr/>
          <p:nvPr/>
        </p:nvSpPr>
        <p:spPr>
          <a:xfrm>
            <a:off x="1" y="0"/>
            <a:ext cx="694943" cy="6858000"/>
          </a:xfrm>
          <a:prstGeom prst="rect">
            <a:avLst/>
          </a:prstGeom>
          <a:solidFill>
            <a:srgbClr val="FCC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평행 사변형 53">
            <a:extLst>
              <a:ext uri="{FF2B5EF4-FFF2-40B4-BE49-F238E27FC236}">
                <a16:creationId xmlns:a16="http://schemas.microsoft.com/office/drawing/2014/main" id="{1312B93F-E4BC-4875-31EC-01294BAF63CA}"/>
              </a:ext>
            </a:extLst>
          </p:cNvPr>
          <p:cNvSpPr/>
          <p:nvPr/>
        </p:nvSpPr>
        <p:spPr>
          <a:xfrm rot="16200000">
            <a:off x="188600" y="565017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평행 사변형 54">
            <a:extLst>
              <a:ext uri="{FF2B5EF4-FFF2-40B4-BE49-F238E27FC236}">
                <a16:creationId xmlns:a16="http://schemas.microsoft.com/office/drawing/2014/main" id="{5C72D499-FEF3-3836-C9E4-AB9313B450F2}"/>
              </a:ext>
            </a:extLst>
          </p:cNvPr>
          <p:cNvSpPr/>
          <p:nvPr/>
        </p:nvSpPr>
        <p:spPr>
          <a:xfrm rot="16200000">
            <a:off x="188601" y="304669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평행 사변형 55">
            <a:extLst>
              <a:ext uri="{FF2B5EF4-FFF2-40B4-BE49-F238E27FC236}">
                <a16:creationId xmlns:a16="http://schemas.microsoft.com/office/drawing/2014/main" id="{42399544-8510-A4E1-D1FB-70F531025427}"/>
              </a:ext>
            </a:extLst>
          </p:cNvPr>
          <p:cNvSpPr/>
          <p:nvPr/>
        </p:nvSpPr>
        <p:spPr>
          <a:xfrm rot="16200000">
            <a:off x="188602" y="57019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평행 사변형 56">
            <a:extLst>
              <a:ext uri="{FF2B5EF4-FFF2-40B4-BE49-F238E27FC236}">
                <a16:creationId xmlns:a16="http://schemas.microsoft.com/office/drawing/2014/main" id="{9CA6F666-3DAC-0EFA-79F0-AEB7DDD7E728}"/>
              </a:ext>
            </a:extLst>
          </p:cNvPr>
          <p:cNvSpPr/>
          <p:nvPr/>
        </p:nvSpPr>
        <p:spPr>
          <a:xfrm rot="16200000">
            <a:off x="188599" y="5990460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평행 사변형 57">
            <a:extLst>
              <a:ext uri="{FF2B5EF4-FFF2-40B4-BE49-F238E27FC236}">
                <a16:creationId xmlns:a16="http://schemas.microsoft.com/office/drawing/2014/main" id="{FA9FF73F-C33D-6CCA-4785-A1AF4B2307D0}"/>
              </a:ext>
            </a:extLst>
          </p:cNvPr>
          <p:cNvSpPr/>
          <p:nvPr/>
        </p:nvSpPr>
        <p:spPr>
          <a:xfrm rot="16200000">
            <a:off x="188600" y="5730111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평행 사변형 58">
            <a:extLst>
              <a:ext uri="{FF2B5EF4-FFF2-40B4-BE49-F238E27FC236}">
                <a16:creationId xmlns:a16="http://schemas.microsoft.com/office/drawing/2014/main" id="{FE5A623A-A637-B58D-9BB2-243CC8FD8CB2}"/>
              </a:ext>
            </a:extLst>
          </p:cNvPr>
          <p:cNvSpPr/>
          <p:nvPr/>
        </p:nvSpPr>
        <p:spPr>
          <a:xfrm rot="16200000">
            <a:off x="188601" y="5482461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5BDBD-1B09-E953-CA90-8632F672456B}"/>
              </a:ext>
            </a:extLst>
          </p:cNvPr>
          <p:cNvSpPr txBox="1"/>
          <p:nvPr/>
        </p:nvSpPr>
        <p:spPr>
          <a:xfrm>
            <a:off x="1408384" y="1072402"/>
            <a:ext cx="2385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사고위험지수 산출식</a:t>
            </a:r>
            <a:endParaRPr lang="ko-KR" altLang="en-US" sz="1400" dirty="0">
              <a:solidFill>
                <a:srgbClr val="0628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661634-ABA2-72AB-0AD6-0C826CE5AE6D}"/>
              </a:ext>
            </a:extLst>
          </p:cNvPr>
          <p:cNvSpPr txBox="1"/>
          <p:nvPr/>
        </p:nvSpPr>
        <p:spPr>
          <a:xfrm>
            <a:off x="2267620" y="5342577"/>
            <a:ext cx="8557976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000"/>
              <a:t>사고위험지수는 앞서 계산된 </a:t>
            </a:r>
            <a:r>
              <a:rPr lang="ko-KR" altLang="en-US" sz="2000">
                <a:solidFill>
                  <a:srgbClr val="FF0000"/>
                </a:solidFill>
              </a:rPr>
              <a:t>변수 중요도를 가중치로 하여 </a:t>
            </a:r>
            <a:endParaRPr lang="en-US" altLang="ko-KR" sz="200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/>
              <a:t>최소 </a:t>
            </a:r>
            <a:r>
              <a:rPr lang="en-US" altLang="ko-KR" sz="2000"/>
              <a:t>0</a:t>
            </a:r>
            <a:r>
              <a:rPr lang="ko-KR" altLang="en-US" sz="2000"/>
              <a:t>에서 최대 </a:t>
            </a:r>
            <a:r>
              <a:rPr lang="en-US" altLang="ko-KR" sz="2000"/>
              <a:t>100 </a:t>
            </a:r>
            <a:r>
              <a:rPr lang="ko-KR" altLang="en-US" sz="2000"/>
              <a:t>사이의 값을 가질 수 있도록 산출식을 생성</a:t>
            </a:r>
            <a:r>
              <a:rPr lang="en-US" altLang="ko-KR" sz="200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648551-A206-3EDA-43B7-D4E6D66DAE1D}"/>
                  </a:ext>
                </a:extLst>
              </p:cNvPr>
              <p:cNvSpPr txBox="1"/>
              <p:nvPr/>
            </p:nvSpPr>
            <p:spPr>
              <a:xfrm>
                <a:off x="1935448" y="2852271"/>
                <a:ext cx="4895507" cy="7948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위험지수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0.384×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어린이집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초등학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교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𝑠𝑐𝑎𝑙𝑒𝑑</m:t>
                          </m:r>
                        </m:sub>
                      </m:sSub>
                    </m:oMath>
                  </m:oMathPara>
                </a14:m>
                <a:endParaRPr lang="en-US" altLang="ko-KR" b="0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 … + 0.054×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호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등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</m:oMath>
                </a14:m>
                <a:r>
                  <a:rPr lang="en-US" altLang="ko-KR" b="0">
                    <a:latin typeface="Cambria Math" panose="02040503050406030204" pitchFamily="18" charset="0"/>
                  </a:rPr>
                  <a:t>)</a:t>
                </a:r>
                <a:r>
                  <a:rPr lang="en-US" altLang="ko-KR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b="0">
                    <a:latin typeface="Cambria Math" panose="02040503050406030204" pitchFamily="18" charset="0"/>
                  </a:rPr>
                  <a:t> 100 + 10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648551-A206-3EDA-43B7-D4E6D66DA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448" y="2852271"/>
                <a:ext cx="4895507" cy="794833"/>
              </a:xfrm>
              <a:prstGeom prst="rect">
                <a:avLst/>
              </a:prstGeom>
              <a:blipFill>
                <a:blip r:embed="rId3"/>
                <a:stretch>
                  <a:fillRect l="-1493" b="-16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92D000-D99F-4204-3A08-CF12D7627A21}"/>
                  </a:ext>
                </a:extLst>
              </p:cNvPr>
              <p:cNvSpPr txBox="1"/>
              <p:nvPr/>
            </p:nvSpPr>
            <p:spPr>
              <a:xfrm>
                <a:off x="1935448" y="1985061"/>
                <a:ext cx="3330976" cy="406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ko-KR" altLang="en-US"/>
                  <a:t>설명변수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92D000-D99F-4204-3A08-CF12D7627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448" y="1985061"/>
                <a:ext cx="3330976" cy="406843"/>
              </a:xfrm>
              <a:prstGeom prst="rect">
                <a:avLst/>
              </a:prstGeom>
              <a:blipFill>
                <a:blip r:embed="rId4"/>
                <a:stretch>
                  <a:fillRect l="-1828" t="-13636" r="-3656" b="-1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0DAC007-4542-17BF-039D-7BC58E44E049}"/>
                  </a:ext>
                </a:extLst>
              </p:cNvPr>
              <p:cNvSpPr txBox="1"/>
              <p:nvPr/>
            </p:nvSpPr>
            <p:spPr>
              <a:xfrm>
                <a:off x="4928969" y="4089877"/>
                <a:ext cx="2334062" cy="422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0≤</m:t>
                      </m:r>
                      <m:r>
                        <a:rPr lang="ko-KR" altLang="en-US" sz="1400" i="1">
                          <a:latin typeface="Cambria Math" panose="02040503050406030204" pitchFamily="18" charset="0"/>
                        </a:rPr>
                        <m:t>위</m:t>
                      </m:r>
                      <m:r>
                        <a:rPr lang="ko-KR" altLang="en-US" sz="1400" i="1" smtClean="0">
                          <a:latin typeface="Cambria Math" panose="02040503050406030204" pitchFamily="18" charset="0"/>
                        </a:rPr>
                        <m:t>험</m:t>
                      </m:r>
                      <m:r>
                        <a:rPr lang="ko-KR" altLang="en-US" sz="1400" i="1">
                          <a:latin typeface="Cambria Math" panose="02040503050406030204" pitchFamily="18" charset="0"/>
                        </a:rPr>
                        <m:t>지</m:t>
                      </m:r>
                      <m:r>
                        <a:rPr lang="ko-KR" altLang="en-US" sz="1400" i="1" smtClean="0">
                          <a:latin typeface="Cambria Math" panose="02040503050406030204" pitchFamily="18" charset="0"/>
                        </a:rPr>
                        <m:t>수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≤100</m:t>
                      </m:r>
                    </m:oMath>
                  </m:oMathPara>
                </a14:m>
                <a:endParaRPr lang="ko-KR" altLang="en-US" sz="140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0DAC007-4542-17BF-039D-7BC58E44E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969" y="4089877"/>
                <a:ext cx="2334062" cy="4229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BE83A12-948E-5248-4576-5C007B57DD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083435"/>
              </p:ext>
            </p:extLst>
          </p:nvPr>
        </p:nvGraphicFramePr>
        <p:xfrm>
          <a:off x="7800975" y="1545993"/>
          <a:ext cx="3495624" cy="33601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48873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1546751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33562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spc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설명변수</a:t>
                      </a:r>
                      <a:endParaRPr lang="ko-KR" altLang="en-US" sz="1600" kern="1200" spc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1200" spc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변수 중요도</a:t>
                      </a: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33562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spc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학교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0.384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33562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교차로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0.168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33562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spc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버스 승하차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0.075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33562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지하철 </a:t>
                      </a:r>
                      <a:r>
                        <a:rPr lang="ko-KR" altLang="en-US" sz="1500" kern="1200" spc="0" dirty="0" err="1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승하차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0.073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33562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카페 수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0.070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  <a:tr h="33562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불법 </a:t>
                      </a:r>
                      <a:r>
                        <a:rPr lang="ko-KR" altLang="en-US" sz="1500" kern="1200" spc="0" dirty="0" err="1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주정차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0.065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047427"/>
                  </a:ext>
                </a:extLst>
              </a:tr>
              <a:tr h="33562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spc="0" dirty="0" err="1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무인단속카메라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0.055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627781"/>
                  </a:ext>
                </a:extLst>
              </a:tr>
              <a:tr h="33562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표지판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0.055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595536"/>
                  </a:ext>
                </a:extLst>
              </a:tr>
              <a:tr h="33562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신호등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0.054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754873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2495E0-D913-B4E2-FB2A-BBFC932F9953}"/>
              </a:ext>
            </a:extLst>
          </p:cNvPr>
          <p:cNvSpPr/>
          <p:nvPr/>
        </p:nvSpPr>
        <p:spPr>
          <a:xfrm>
            <a:off x="1540008" y="1545993"/>
            <a:ext cx="5941447" cy="3360146"/>
          </a:xfrm>
          <a:prstGeom prst="rect">
            <a:avLst/>
          </a:prstGeom>
          <a:noFill/>
          <a:ln w="19050">
            <a:solidFill>
              <a:srgbClr val="FCC9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405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B317661-237F-242C-5309-32D628A82024}"/>
              </a:ext>
            </a:extLst>
          </p:cNvPr>
          <p:cNvSpPr/>
          <p:nvPr/>
        </p:nvSpPr>
        <p:spPr>
          <a:xfrm>
            <a:off x="6880566" y="4939658"/>
            <a:ext cx="5109147" cy="1661166"/>
          </a:xfrm>
          <a:prstGeom prst="roundRect">
            <a:avLst>
              <a:gd name="adj" fmla="val 4834"/>
            </a:avLst>
          </a:prstGeom>
          <a:solidFill>
            <a:srgbClr val="BFBFBF">
              <a:alpha val="6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0E520A-1948-1121-4B4C-0018E1F84671}"/>
              </a:ext>
            </a:extLst>
          </p:cNvPr>
          <p:cNvSpPr txBox="1"/>
          <p:nvPr/>
        </p:nvSpPr>
        <p:spPr>
          <a:xfrm>
            <a:off x="1608817" y="240794"/>
            <a:ext cx="5378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gradFill flip="none" rotWithShape="1">
                  <a:gsLst>
                    <a:gs pos="0">
                      <a:srgbClr val="47B5FF"/>
                    </a:gs>
                    <a:gs pos="100000">
                      <a:srgbClr val="1363DF"/>
                    </a:gs>
                  </a:gsLst>
                  <a:lin ang="0" scaled="1"/>
                  <a:tileRect/>
                </a:gra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32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32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타당성 확인 및 적용</a:t>
            </a:r>
            <a:endParaRPr lang="ko-KR" altLang="en-US" sz="2000" dirty="0">
              <a:solidFill>
                <a:srgbClr val="F38C0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2A4EA6-804E-7CD1-1431-A3D7A5B91818}"/>
              </a:ext>
            </a:extLst>
          </p:cNvPr>
          <p:cNvSpPr/>
          <p:nvPr/>
        </p:nvSpPr>
        <p:spPr>
          <a:xfrm rot="5400000" flipV="1">
            <a:off x="1111699" y="425773"/>
            <a:ext cx="657727" cy="198890"/>
          </a:xfrm>
          <a:prstGeom prst="rect">
            <a:avLst/>
          </a:prstGeom>
          <a:gradFill flip="none" rotWithShape="1">
            <a:gsLst>
              <a:gs pos="0">
                <a:srgbClr val="FCC94E"/>
              </a:gs>
              <a:gs pos="100000">
                <a:srgbClr val="F38C0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435977-1025-E460-FB53-8BBE9AEADB9B}"/>
              </a:ext>
            </a:extLst>
          </p:cNvPr>
          <p:cNvSpPr/>
          <p:nvPr/>
        </p:nvSpPr>
        <p:spPr>
          <a:xfrm>
            <a:off x="1" y="0"/>
            <a:ext cx="694943" cy="6858000"/>
          </a:xfrm>
          <a:prstGeom prst="rect">
            <a:avLst/>
          </a:prstGeom>
          <a:solidFill>
            <a:srgbClr val="FCC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평행 사변형 53">
            <a:extLst>
              <a:ext uri="{FF2B5EF4-FFF2-40B4-BE49-F238E27FC236}">
                <a16:creationId xmlns:a16="http://schemas.microsoft.com/office/drawing/2014/main" id="{1312B93F-E4BC-4875-31EC-01294BAF63CA}"/>
              </a:ext>
            </a:extLst>
          </p:cNvPr>
          <p:cNvSpPr/>
          <p:nvPr/>
        </p:nvSpPr>
        <p:spPr>
          <a:xfrm rot="16200000">
            <a:off x="188600" y="565017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평행 사변형 54">
            <a:extLst>
              <a:ext uri="{FF2B5EF4-FFF2-40B4-BE49-F238E27FC236}">
                <a16:creationId xmlns:a16="http://schemas.microsoft.com/office/drawing/2014/main" id="{5C72D499-FEF3-3836-C9E4-AB9313B450F2}"/>
              </a:ext>
            </a:extLst>
          </p:cNvPr>
          <p:cNvSpPr/>
          <p:nvPr/>
        </p:nvSpPr>
        <p:spPr>
          <a:xfrm rot="16200000">
            <a:off x="188601" y="304669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평행 사변형 55">
            <a:extLst>
              <a:ext uri="{FF2B5EF4-FFF2-40B4-BE49-F238E27FC236}">
                <a16:creationId xmlns:a16="http://schemas.microsoft.com/office/drawing/2014/main" id="{42399544-8510-A4E1-D1FB-70F531025427}"/>
              </a:ext>
            </a:extLst>
          </p:cNvPr>
          <p:cNvSpPr/>
          <p:nvPr/>
        </p:nvSpPr>
        <p:spPr>
          <a:xfrm rot="16200000">
            <a:off x="188602" y="57019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평행 사변형 56">
            <a:extLst>
              <a:ext uri="{FF2B5EF4-FFF2-40B4-BE49-F238E27FC236}">
                <a16:creationId xmlns:a16="http://schemas.microsoft.com/office/drawing/2014/main" id="{9CA6F666-3DAC-0EFA-79F0-AEB7DDD7E728}"/>
              </a:ext>
            </a:extLst>
          </p:cNvPr>
          <p:cNvSpPr/>
          <p:nvPr/>
        </p:nvSpPr>
        <p:spPr>
          <a:xfrm rot="16200000">
            <a:off x="188599" y="5990460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평행 사변형 57">
            <a:extLst>
              <a:ext uri="{FF2B5EF4-FFF2-40B4-BE49-F238E27FC236}">
                <a16:creationId xmlns:a16="http://schemas.microsoft.com/office/drawing/2014/main" id="{FA9FF73F-C33D-6CCA-4785-A1AF4B2307D0}"/>
              </a:ext>
            </a:extLst>
          </p:cNvPr>
          <p:cNvSpPr/>
          <p:nvPr/>
        </p:nvSpPr>
        <p:spPr>
          <a:xfrm rot="16200000">
            <a:off x="188600" y="5730111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평행 사변형 58">
            <a:extLst>
              <a:ext uri="{FF2B5EF4-FFF2-40B4-BE49-F238E27FC236}">
                <a16:creationId xmlns:a16="http://schemas.microsoft.com/office/drawing/2014/main" id="{FE5A623A-A637-B58D-9BB2-243CC8FD8CB2}"/>
              </a:ext>
            </a:extLst>
          </p:cNvPr>
          <p:cNvSpPr/>
          <p:nvPr/>
        </p:nvSpPr>
        <p:spPr>
          <a:xfrm rot="16200000">
            <a:off x="188601" y="5482461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5BDBD-1B09-E953-CA90-8632F672456B}"/>
              </a:ext>
            </a:extLst>
          </p:cNvPr>
          <p:cNvSpPr txBox="1"/>
          <p:nvPr/>
        </p:nvSpPr>
        <p:spPr>
          <a:xfrm>
            <a:off x="1408384" y="1072402"/>
            <a:ext cx="3778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사고위험지수 계산 결과 시각화</a:t>
            </a:r>
            <a:endParaRPr lang="ko-KR" altLang="en-US" sz="1400" dirty="0">
              <a:solidFill>
                <a:srgbClr val="0628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661634-ABA2-72AB-0AD6-0C826CE5AE6D}"/>
              </a:ext>
            </a:extLst>
          </p:cNvPr>
          <p:cNvSpPr txBox="1"/>
          <p:nvPr/>
        </p:nvSpPr>
        <p:spPr>
          <a:xfrm>
            <a:off x="6919761" y="4959247"/>
            <a:ext cx="4901911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600"/>
              <a:t>산출된 사고위험지수의 분포를 그룹별로 확인</a:t>
            </a:r>
            <a:r>
              <a:rPr lang="en-US" altLang="ko-KR" sz="1600"/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/>
              <a:t>교통사고건수 빈도 </a:t>
            </a:r>
            <a:r>
              <a:rPr lang="ko-KR" altLang="en-US" sz="1600">
                <a:solidFill>
                  <a:srgbClr val="FF0000"/>
                </a:solidFill>
              </a:rPr>
              <a:t>그룹별로 확연한 차이</a:t>
            </a:r>
            <a:r>
              <a:rPr lang="ko-KR" altLang="en-US" sz="1600"/>
              <a:t>를 보임</a:t>
            </a:r>
            <a:r>
              <a:rPr lang="en-US" altLang="ko-KR" sz="1600"/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 분산분석 결과도 세 그룹간 사고위험지수가 </a:t>
            </a:r>
            <a:endParaRPr lang="en-US" altLang="ko-KR" sz="1600">
              <a:solidFill>
                <a:srgbClr val="0628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명확히 구분됨을 확인</a:t>
            </a:r>
            <a:r>
              <a:rPr lang="en-US" altLang="ko-KR" sz="16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976058C-1E0A-E42A-87F8-5E14A4B161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748580"/>
              </p:ext>
            </p:extLst>
          </p:nvPr>
        </p:nvGraphicFramePr>
        <p:xfrm>
          <a:off x="1440562" y="5121876"/>
          <a:ext cx="5109147" cy="7898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0926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664048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  <a:gridCol w="943991">
                  <a:extLst>
                    <a:ext uri="{9D8B030D-6E8A-4147-A177-3AD203B41FA5}">
                      <a16:colId xmlns:a16="http://schemas.microsoft.com/office/drawing/2014/main" val="438579461"/>
                    </a:ext>
                  </a:extLst>
                </a:gridCol>
                <a:gridCol w="1222802">
                  <a:extLst>
                    <a:ext uri="{9D8B030D-6E8A-4147-A177-3AD203B41FA5}">
                      <a16:colId xmlns:a16="http://schemas.microsoft.com/office/drawing/2014/main" val="3261417948"/>
                    </a:ext>
                  </a:extLst>
                </a:gridCol>
                <a:gridCol w="690620">
                  <a:extLst>
                    <a:ext uri="{9D8B030D-6E8A-4147-A177-3AD203B41FA5}">
                      <a16:colId xmlns:a16="http://schemas.microsoft.com/office/drawing/2014/main" val="2107227279"/>
                    </a:ext>
                  </a:extLst>
                </a:gridCol>
                <a:gridCol w="846760">
                  <a:extLst>
                    <a:ext uri="{9D8B030D-6E8A-4147-A177-3AD203B41FA5}">
                      <a16:colId xmlns:a16="http://schemas.microsoft.com/office/drawing/2014/main" val="863462749"/>
                    </a:ext>
                  </a:extLst>
                </a:gridCol>
              </a:tblGrid>
              <a:tr h="26261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spc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자유도</a:t>
                      </a:r>
                      <a:endParaRPr lang="ko-KR" altLang="en-US" sz="1100" kern="1200" spc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제곱합</a:t>
                      </a:r>
                      <a:endParaRPr lang="ko-KR" altLang="en-US" sz="1100" kern="1200" spc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평균제곱합</a:t>
                      </a:r>
                      <a:endParaRPr lang="ko-KR" altLang="en-US" sz="1100" kern="1200" spc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spc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F</a:t>
                      </a:r>
                      <a:endParaRPr lang="ko-KR" altLang="en-US" sz="1100" kern="1200" spc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spc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PR(&gt;F)</a:t>
                      </a:r>
                      <a:endParaRPr lang="ko-KR" altLang="en-US" sz="1100" kern="1200" spc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2626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spc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Target</a:t>
                      </a:r>
                      <a:endParaRPr lang="ko-KR" altLang="en-US" sz="1100" b="1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11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237880.68</a:t>
                      </a:r>
                      <a:endParaRPr lang="ko-KR" altLang="en-US" sz="11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118940.34</a:t>
                      </a:r>
                      <a:endParaRPr lang="ko-KR" altLang="en-US" sz="11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299.20</a:t>
                      </a:r>
                      <a:endParaRPr lang="ko-KR" altLang="en-US" sz="11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spc="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0.000</a:t>
                      </a:r>
                      <a:endParaRPr lang="ko-KR" altLang="en-US" sz="1100" kern="1200" spc="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262616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100" b="1" kern="1200" spc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Residual</a:t>
                      </a:r>
                      <a:endParaRPr lang="en-US" altLang="ko-KR" sz="1100" b="1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2439</a:t>
                      </a:r>
                      <a:endParaRPr lang="ko-KR" altLang="en-US" sz="11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969568.89</a:t>
                      </a:r>
                      <a:endParaRPr lang="ko-KR" altLang="en-US" sz="11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397.53</a:t>
                      </a:r>
                      <a:endParaRPr lang="ko-KR" altLang="en-US" sz="11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754873"/>
                  </a:ext>
                </a:extLst>
              </a:tr>
            </a:tbl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71DDEE89-028C-7DBB-4497-CBE346C2E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117" y="1614489"/>
            <a:ext cx="5116387" cy="312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E601A44-A2AD-AD4A-0942-32CD54928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653" y="1614488"/>
            <a:ext cx="5046128" cy="309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873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A0E520A-1948-1121-4B4C-0018E1F84671}"/>
              </a:ext>
            </a:extLst>
          </p:cNvPr>
          <p:cNvSpPr txBox="1"/>
          <p:nvPr/>
        </p:nvSpPr>
        <p:spPr>
          <a:xfrm>
            <a:off x="1608817" y="240794"/>
            <a:ext cx="5378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gradFill flip="none" rotWithShape="1">
                  <a:gsLst>
                    <a:gs pos="0">
                      <a:srgbClr val="47B5FF"/>
                    </a:gs>
                    <a:gs pos="100000">
                      <a:srgbClr val="1363DF"/>
                    </a:gs>
                  </a:gsLst>
                  <a:lin ang="0" scaled="1"/>
                  <a:tileRect/>
                </a:gra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32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32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타당성 확인 및 적용</a:t>
            </a:r>
            <a:endParaRPr lang="ko-KR" altLang="en-US" sz="2000" dirty="0">
              <a:solidFill>
                <a:srgbClr val="F38C0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2A4EA6-804E-7CD1-1431-A3D7A5B91818}"/>
              </a:ext>
            </a:extLst>
          </p:cNvPr>
          <p:cNvSpPr/>
          <p:nvPr/>
        </p:nvSpPr>
        <p:spPr>
          <a:xfrm rot="5400000" flipV="1">
            <a:off x="1111699" y="425773"/>
            <a:ext cx="657727" cy="198890"/>
          </a:xfrm>
          <a:prstGeom prst="rect">
            <a:avLst/>
          </a:prstGeom>
          <a:gradFill flip="none" rotWithShape="1">
            <a:gsLst>
              <a:gs pos="0">
                <a:srgbClr val="FCC94E"/>
              </a:gs>
              <a:gs pos="100000">
                <a:srgbClr val="F38C0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435977-1025-E460-FB53-8BBE9AEADB9B}"/>
              </a:ext>
            </a:extLst>
          </p:cNvPr>
          <p:cNvSpPr/>
          <p:nvPr/>
        </p:nvSpPr>
        <p:spPr>
          <a:xfrm>
            <a:off x="1" y="0"/>
            <a:ext cx="694943" cy="6858000"/>
          </a:xfrm>
          <a:prstGeom prst="rect">
            <a:avLst/>
          </a:prstGeom>
          <a:solidFill>
            <a:srgbClr val="FCC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평행 사변형 53">
            <a:extLst>
              <a:ext uri="{FF2B5EF4-FFF2-40B4-BE49-F238E27FC236}">
                <a16:creationId xmlns:a16="http://schemas.microsoft.com/office/drawing/2014/main" id="{1312B93F-E4BC-4875-31EC-01294BAF63CA}"/>
              </a:ext>
            </a:extLst>
          </p:cNvPr>
          <p:cNvSpPr/>
          <p:nvPr/>
        </p:nvSpPr>
        <p:spPr>
          <a:xfrm rot="16200000">
            <a:off x="188600" y="565017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평행 사변형 54">
            <a:extLst>
              <a:ext uri="{FF2B5EF4-FFF2-40B4-BE49-F238E27FC236}">
                <a16:creationId xmlns:a16="http://schemas.microsoft.com/office/drawing/2014/main" id="{5C72D499-FEF3-3836-C9E4-AB9313B450F2}"/>
              </a:ext>
            </a:extLst>
          </p:cNvPr>
          <p:cNvSpPr/>
          <p:nvPr/>
        </p:nvSpPr>
        <p:spPr>
          <a:xfrm rot="16200000">
            <a:off x="188601" y="304669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평행 사변형 55">
            <a:extLst>
              <a:ext uri="{FF2B5EF4-FFF2-40B4-BE49-F238E27FC236}">
                <a16:creationId xmlns:a16="http://schemas.microsoft.com/office/drawing/2014/main" id="{42399544-8510-A4E1-D1FB-70F531025427}"/>
              </a:ext>
            </a:extLst>
          </p:cNvPr>
          <p:cNvSpPr/>
          <p:nvPr/>
        </p:nvSpPr>
        <p:spPr>
          <a:xfrm rot="16200000">
            <a:off x="188602" y="57019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평행 사변형 56">
            <a:extLst>
              <a:ext uri="{FF2B5EF4-FFF2-40B4-BE49-F238E27FC236}">
                <a16:creationId xmlns:a16="http://schemas.microsoft.com/office/drawing/2014/main" id="{9CA6F666-3DAC-0EFA-79F0-AEB7DDD7E728}"/>
              </a:ext>
            </a:extLst>
          </p:cNvPr>
          <p:cNvSpPr/>
          <p:nvPr/>
        </p:nvSpPr>
        <p:spPr>
          <a:xfrm rot="16200000">
            <a:off x="188599" y="5990460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평행 사변형 57">
            <a:extLst>
              <a:ext uri="{FF2B5EF4-FFF2-40B4-BE49-F238E27FC236}">
                <a16:creationId xmlns:a16="http://schemas.microsoft.com/office/drawing/2014/main" id="{FA9FF73F-C33D-6CCA-4785-A1AF4B2307D0}"/>
              </a:ext>
            </a:extLst>
          </p:cNvPr>
          <p:cNvSpPr/>
          <p:nvPr/>
        </p:nvSpPr>
        <p:spPr>
          <a:xfrm rot="16200000">
            <a:off x="188600" y="5730111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평행 사변형 58">
            <a:extLst>
              <a:ext uri="{FF2B5EF4-FFF2-40B4-BE49-F238E27FC236}">
                <a16:creationId xmlns:a16="http://schemas.microsoft.com/office/drawing/2014/main" id="{FE5A623A-A637-B58D-9BB2-243CC8FD8CB2}"/>
              </a:ext>
            </a:extLst>
          </p:cNvPr>
          <p:cNvSpPr/>
          <p:nvPr/>
        </p:nvSpPr>
        <p:spPr>
          <a:xfrm rot="16200000">
            <a:off x="188601" y="5482461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5BDBD-1B09-E953-CA90-8632F672456B}"/>
              </a:ext>
            </a:extLst>
          </p:cNvPr>
          <p:cNvSpPr txBox="1"/>
          <p:nvPr/>
        </p:nvSpPr>
        <p:spPr>
          <a:xfrm>
            <a:off x="1408384" y="1072402"/>
            <a:ext cx="3778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대시보드 시각화</a:t>
            </a:r>
            <a:endParaRPr lang="ko-KR" altLang="en-US" sz="1400" dirty="0">
              <a:solidFill>
                <a:srgbClr val="0628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661634-ABA2-72AB-0AD6-0C826CE5AE6D}"/>
              </a:ext>
            </a:extLst>
          </p:cNvPr>
          <p:cNvSpPr txBox="1"/>
          <p:nvPr/>
        </p:nvSpPr>
        <p:spPr>
          <a:xfrm>
            <a:off x="1880818" y="4052844"/>
            <a:ext cx="3643682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/>
              <a:t>말</a:t>
            </a:r>
            <a:endParaRPr lang="en-US" altLang="ko-KR" sz="2000"/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4B4E06B5-1718-F394-0417-3F4CA59159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12"/>
          <a:stretch/>
        </p:blipFill>
        <p:spPr bwMode="auto">
          <a:xfrm>
            <a:off x="1540008" y="1627013"/>
            <a:ext cx="4474826" cy="204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9" name="Picture 5">
            <a:extLst>
              <a:ext uri="{FF2B5EF4-FFF2-40B4-BE49-F238E27FC236}">
                <a16:creationId xmlns:a16="http://schemas.microsoft.com/office/drawing/2014/main" id="{871D52CE-4200-D6CA-C1FA-1134590D19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50"/>
          <a:stretch/>
        </p:blipFill>
        <p:spPr bwMode="auto">
          <a:xfrm>
            <a:off x="6700821" y="1627012"/>
            <a:ext cx="4862530" cy="204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768C3F-7CE0-AD17-F2FA-3BD4247F2E52}"/>
              </a:ext>
            </a:extLst>
          </p:cNvPr>
          <p:cNvSpPr txBox="1"/>
          <p:nvPr/>
        </p:nvSpPr>
        <p:spPr>
          <a:xfrm>
            <a:off x="6987603" y="4052844"/>
            <a:ext cx="3643682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/>
              <a:t>말</a:t>
            </a:r>
            <a:endParaRPr lang="en-US" altLang="ko-KR" sz="2000"/>
          </a:p>
        </p:txBody>
      </p:sp>
    </p:spTree>
    <p:extLst>
      <p:ext uri="{BB962C8B-B14F-4D97-AF65-F5344CB8AC3E}">
        <p14:creationId xmlns:p14="http://schemas.microsoft.com/office/powerpoint/2010/main" val="2710283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A0E520A-1948-1121-4B4C-0018E1F84671}"/>
              </a:ext>
            </a:extLst>
          </p:cNvPr>
          <p:cNvSpPr txBox="1"/>
          <p:nvPr/>
        </p:nvSpPr>
        <p:spPr>
          <a:xfrm>
            <a:off x="1608817" y="240794"/>
            <a:ext cx="5378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gradFill flip="none" rotWithShape="1">
                  <a:gsLst>
                    <a:gs pos="0">
                      <a:srgbClr val="47B5FF"/>
                    </a:gs>
                    <a:gs pos="100000">
                      <a:srgbClr val="1363DF"/>
                    </a:gs>
                  </a:gsLst>
                  <a:lin ang="0" scaled="1"/>
                  <a:tileRect/>
                </a:gra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32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32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 방안</a:t>
            </a:r>
            <a:endParaRPr lang="ko-KR" altLang="en-US" sz="2000" dirty="0">
              <a:solidFill>
                <a:srgbClr val="F38C0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2A4EA6-804E-7CD1-1431-A3D7A5B91818}"/>
              </a:ext>
            </a:extLst>
          </p:cNvPr>
          <p:cNvSpPr/>
          <p:nvPr/>
        </p:nvSpPr>
        <p:spPr>
          <a:xfrm rot="5400000" flipV="1">
            <a:off x="1111699" y="425773"/>
            <a:ext cx="657727" cy="198890"/>
          </a:xfrm>
          <a:prstGeom prst="rect">
            <a:avLst/>
          </a:prstGeom>
          <a:gradFill flip="none" rotWithShape="1">
            <a:gsLst>
              <a:gs pos="0">
                <a:srgbClr val="FCC94E"/>
              </a:gs>
              <a:gs pos="100000">
                <a:srgbClr val="F38C0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435977-1025-E460-FB53-8BBE9AEADB9B}"/>
              </a:ext>
            </a:extLst>
          </p:cNvPr>
          <p:cNvSpPr/>
          <p:nvPr/>
        </p:nvSpPr>
        <p:spPr>
          <a:xfrm>
            <a:off x="1" y="0"/>
            <a:ext cx="694943" cy="6858000"/>
          </a:xfrm>
          <a:prstGeom prst="rect">
            <a:avLst/>
          </a:prstGeom>
          <a:solidFill>
            <a:srgbClr val="FCC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평행 사변형 53">
            <a:extLst>
              <a:ext uri="{FF2B5EF4-FFF2-40B4-BE49-F238E27FC236}">
                <a16:creationId xmlns:a16="http://schemas.microsoft.com/office/drawing/2014/main" id="{1312B93F-E4BC-4875-31EC-01294BAF63CA}"/>
              </a:ext>
            </a:extLst>
          </p:cNvPr>
          <p:cNvSpPr/>
          <p:nvPr/>
        </p:nvSpPr>
        <p:spPr>
          <a:xfrm rot="16200000">
            <a:off x="188600" y="565017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평행 사변형 54">
            <a:extLst>
              <a:ext uri="{FF2B5EF4-FFF2-40B4-BE49-F238E27FC236}">
                <a16:creationId xmlns:a16="http://schemas.microsoft.com/office/drawing/2014/main" id="{5C72D499-FEF3-3836-C9E4-AB9313B450F2}"/>
              </a:ext>
            </a:extLst>
          </p:cNvPr>
          <p:cNvSpPr/>
          <p:nvPr/>
        </p:nvSpPr>
        <p:spPr>
          <a:xfrm rot="16200000">
            <a:off x="188601" y="304669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평행 사변형 55">
            <a:extLst>
              <a:ext uri="{FF2B5EF4-FFF2-40B4-BE49-F238E27FC236}">
                <a16:creationId xmlns:a16="http://schemas.microsoft.com/office/drawing/2014/main" id="{42399544-8510-A4E1-D1FB-70F531025427}"/>
              </a:ext>
            </a:extLst>
          </p:cNvPr>
          <p:cNvSpPr/>
          <p:nvPr/>
        </p:nvSpPr>
        <p:spPr>
          <a:xfrm rot="16200000">
            <a:off x="188602" y="57019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평행 사변형 56">
            <a:extLst>
              <a:ext uri="{FF2B5EF4-FFF2-40B4-BE49-F238E27FC236}">
                <a16:creationId xmlns:a16="http://schemas.microsoft.com/office/drawing/2014/main" id="{9CA6F666-3DAC-0EFA-79F0-AEB7DDD7E728}"/>
              </a:ext>
            </a:extLst>
          </p:cNvPr>
          <p:cNvSpPr/>
          <p:nvPr/>
        </p:nvSpPr>
        <p:spPr>
          <a:xfrm rot="16200000">
            <a:off x="188599" y="5990460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평행 사변형 57">
            <a:extLst>
              <a:ext uri="{FF2B5EF4-FFF2-40B4-BE49-F238E27FC236}">
                <a16:creationId xmlns:a16="http://schemas.microsoft.com/office/drawing/2014/main" id="{FA9FF73F-C33D-6CCA-4785-A1AF4B2307D0}"/>
              </a:ext>
            </a:extLst>
          </p:cNvPr>
          <p:cNvSpPr/>
          <p:nvPr/>
        </p:nvSpPr>
        <p:spPr>
          <a:xfrm rot="16200000">
            <a:off x="188600" y="5730111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평행 사변형 58">
            <a:extLst>
              <a:ext uri="{FF2B5EF4-FFF2-40B4-BE49-F238E27FC236}">
                <a16:creationId xmlns:a16="http://schemas.microsoft.com/office/drawing/2014/main" id="{FE5A623A-A637-B58D-9BB2-243CC8FD8CB2}"/>
              </a:ext>
            </a:extLst>
          </p:cNvPr>
          <p:cNvSpPr/>
          <p:nvPr/>
        </p:nvSpPr>
        <p:spPr>
          <a:xfrm rot="16200000">
            <a:off x="188601" y="5482461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18">
            <a:extLst>
              <a:ext uri="{FF2B5EF4-FFF2-40B4-BE49-F238E27FC236}">
                <a16:creationId xmlns:a16="http://schemas.microsoft.com/office/drawing/2014/main" id="{02A6CDDB-55A1-1D97-44AA-717BB879DEE9}"/>
              </a:ext>
            </a:extLst>
          </p:cNvPr>
          <p:cNvSpPr/>
          <p:nvPr/>
        </p:nvSpPr>
        <p:spPr>
          <a:xfrm>
            <a:off x="923926" y="4594607"/>
            <a:ext cx="2236468" cy="1301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19">
            <a:extLst>
              <a:ext uri="{FF2B5EF4-FFF2-40B4-BE49-F238E27FC236}">
                <a16:creationId xmlns:a16="http://schemas.microsoft.com/office/drawing/2014/main" id="{C3065491-8D20-0ECC-470D-97F67A9E5467}"/>
              </a:ext>
            </a:extLst>
          </p:cNvPr>
          <p:cNvSpPr/>
          <p:nvPr/>
        </p:nvSpPr>
        <p:spPr>
          <a:xfrm>
            <a:off x="1311852" y="2320577"/>
            <a:ext cx="1472044" cy="1472044"/>
          </a:xfrm>
          <a:prstGeom prst="ellipse">
            <a:avLst/>
          </a:prstGeom>
          <a:solidFill>
            <a:srgbClr val="FCC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22">
            <a:extLst>
              <a:ext uri="{FF2B5EF4-FFF2-40B4-BE49-F238E27FC236}">
                <a16:creationId xmlns:a16="http://schemas.microsoft.com/office/drawing/2014/main" id="{23A4BA9F-6556-2DA4-ABFE-DA04D714A8E9}"/>
              </a:ext>
            </a:extLst>
          </p:cNvPr>
          <p:cNvSpPr/>
          <p:nvPr/>
        </p:nvSpPr>
        <p:spPr>
          <a:xfrm>
            <a:off x="3542608" y="1494870"/>
            <a:ext cx="1472044" cy="1472044"/>
          </a:xfrm>
          <a:prstGeom prst="ellipse">
            <a:avLst/>
          </a:prstGeom>
          <a:solidFill>
            <a:srgbClr val="FCC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4">
            <a:extLst>
              <a:ext uri="{FF2B5EF4-FFF2-40B4-BE49-F238E27FC236}">
                <a16:creationId xmlns:a16="http://schemas.microsoft.com/office/drawing/2014/main" id="{D7079DE4-6847-61F0-907D-10E7FE97D4BB}"/>
              </a:ext>
            </a:extLst>
          </p:cNvPr>
          <p:cNvSpPr/>
          <p:nvPr/>
        </p:nvSpPr>
        <p:spPr>
          <a:xfrm>
            <a:off x="3162301" y="4594607"/>
            <a:ext cx="2236468" cy="13011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25">
            <a:extLst>
              <a:ext uri="{FF2B5EF4-FFF2-40B4-BE49-F238E27FC236}">
                <a16:creationId xmlns:a16="http://schemas.microsoft.com/office/drawing/2014/main" id="{9C33FA2B-F2B3-CC92-10E6-C69D3036C8B2}"/>
              </a:ext>
            </a:extLst>
          </p:cNvPr>
          <p:cNvSpPr/>
          <p:nvPr/>
        </p:nvSpPr>
        <p:spPr>
          <a:xfrm>
            <a:off x="5396866" y="4594607"/>
            <a:ext cx="2236468" cy="1301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6">
            <a:extLst>
              <a:ext uri="{FF2B5EF4-FFF2-40B4-BE49-F238E27FC236}">
                <a16:creationId xmlns:a16="http://schemas.microsoft.com/office/drawing/2014/main" id="{CEB8BE79-97C1-A4CB-4FD3-BDDFECFDE519}"/>
              </a:ext>
            </a:extLst>
          </p:cNvPr>
          <p:cNvSpPr/>
          <p:nvPr/>
        </p:nvSpPr>
        <p:spPr>
          <a:xfrm>
            <a:off x="7635241" y="4594607"/>
            <a:ext cx="2236468" cy="13011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7">
            <a:extLst>
              <a:ext uri="{FF2B5EF4-FFF2-40B4-BE49-F238E27FC236}">
                <a16:creationId xmlns:a16="http://schemas.microsoft.com/office/drawing/2014/main" id="{611876CE-C035-5E15-FAD4-5D9C45CC67FB}"/>
              </a:ext>
            </a:extLst>
          </p:cNvPr>
          <p:cNvSpPr/>
          <p:nvPr/>
        </p:nvSpPr>
        <p:spPr>
          <a:xfrm>
            <a:off x="9879966" y="4594607"/>
            <a:ext cx="2236468" cy="1301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28">
            <a:extLst>
              <a:ext uri="{FF2B5EF4-FFF2-40B4-BE49-F238E27FC236}">
                <a16:creationId xmlns:a16="http://schemas.microsoft.com/office/drawing/2014/main" id="{04FB25C7-F721-4E2C-5034-13A48A886ECC}"/>
              </a:ext>
            </a:extLst>
          </p:cNvPr>
          <p:cNvSpPr/>
          <p:nvPr/>
        </p:nvSpPr>
        <p:spPr>
          <a:xfrm>
            <a:off x="1948416" y="4560205"/>
            <a:ext cx="198917" cy="198917"/>
          </a:xfrm>
          <a:prstGeom prst="ellipse">
            <a:avLst/>
          </a:prstGeom>
          <a:solidFill>
            <a:srgbClr val="FCC94E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21">
            <a:extLst>
              <a:ext uri="{FF2B5EF4-FFF2-40B4-BE49-F238E27FC236}">
                <a16:creationId xmlns:a16="http://schemas.microsoft.com/office/drawing/2014/main" id="{21696D77-E586-F7FE-EFAB-B7611D50EDA4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2047874" y="3792621"/>
            <a:ext cx="0" cy="834386"/>
          </a:xfrm>
          <a:prstGeom prst="line">
            <a:avLst/>
          </a:prstGeom>
          <a:ln w="38100">
            <a:solidFill>
              <a:srgbClr val="FCC9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29">
            <a:extLst>
              <a:ext uri="{FF2B5EF4-FFF2-40B4-BE49-F238E27FC236}">
                <a16:creationId xmlns:a16="http://schemas.microsoft.com/office/drawing/2014/main" id="{530D3CD0-2D66-3851-1392-CF388AFFE8DF}"/>
              </a:ext>
            </a:extLst>
          </p:cNvPr>
          <p:cNvSpPr/>
          <p:nvPr/>
        </p:nvSpPr>
        <p:spPr>
          <a:xfrm>
            <a:off x="4179172" y="4560205"/>
            <a:ext cx="198917" cy="198917"/>
          </a:xfrm>
          <a:prstGeom prst="ellipse">
            <a:avLst/>
          </a:prstGeom>
          <a:solidFill>
            <a:srgbClr val="FCC94E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30">
            <a:extLst>
              <a:ext uri="{FF2B5EF4-FFF2-40B4-BE49-F238E27FC236}">
                <a16:creationId xmlns:a16="http://schemas.microsoft.com/office/drawing/2014/main" id="{DC60B16C-70CA-4B50-EECB-8EDC4C55127B}"/>
              </a:ext>
            </a:extLst>
          </p:cNvPr>
          <p:cNvCxnSpPr>
            <a:cxnSpLocks/>
          </p:cNvCxnSpPr>
          <p:nvPr/>
        </p:nvCxnSpPr>
        <p:spPr>
          <a:xfrm>
            <a:off x="4278630" y="2912507"/>
            <a:ext cx="0" cy="1714500"/>
          </a:xfrm>
          <a:prstGeom prst="line">
            <a:avLst/>
          </a:prstGeom>
          <a:ln w="38100">
            <a:solidFill>
              <a:srgbClr val="FCC9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40">
            <a:extLst>
              <a:ext uri="{FF2B5EF4-FFF2-40B4-BE49-F238E27FC236}">
                <a16:creationId xmlns:a16="http://schemas.microsoft.com/office/drawing/2014/main" id="{C0F4E470-CB39-F81C-4FFD-86373C66C62A}"/>
              </a:ext>
            </a:extLst>
          </p:cNvPr>
          <p:cNvSpPr/>
          <p:nvPr/>
        </p:nvSpPr>
        <p:spPr>
          <a:xfrm>
            <a:off x="5786063" y="2320577"/>
            <a:ext cx="1472044" cy="1472044"/>
          </a:xfrm>
          <a:prstGeom prst="ellipse">
            <a:avLst/>
          </a:prstGeom>
          <a:solidFill>
            <a:srgbClr val="FCC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41">
            <a:extLst>
              <a:ext uri="{FF2B5EF4-FFF2-40B4-BE49-F238E27FC236}">
                <a16:creationId xmlns:a16="http://schemas.microsoft.com/office/drawing/2014/main" id="{9EB231A7-D1EA-0F77-B9B2-DF3CF9B870EF}"/>
              </a:ext>
            </a:extLst>
          </p:cNvPr>
          <p:cNvSpPr/>
          <p:nvPr/>
        </p:nvSpPr>
        <p:spPr>
          <a:xfrm>
            <a:off x="8016819" y="1494870"/>
            <a:ext cx="1472044" cy="1472044"/>
          </a:xfrm>
          <a:prstGeom prst="ellipse">
            <a:avLst/>
          </a:prstGeom>
          <a:solidFill>
            <a:srgbClr val="FCC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42">
            <a:extLst>
              <a:ext uri="{FF2B5EF4-FFF2-40B4-BE49-F238E27FC236}">
                <a16:creationId xmlns:a16="http://schemas.microsoft.com/office/drawing/2014/main" id="{54954826-FDBE-2257-CDF8-D5B470F21B0E}"/>
              </a:ext>
            </a:extLst>
          </p:cNvPr>
          <p:cNvSpPr/>
          <p:nvPr/>
        </p:nvSpPr>
        <p:spPr>
          <a:xfrm>
            <a:off x="6422627" y="4560205"/>
            <a:ext cx="198917" cy="198917"/>
          </a:xfrm>
          <a:prstGeom prst="ellipse">
            <a:avLst/>
          </a:prstGeom>
          <a:solidFill>
            <a:srgbClr val="FCC94E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43">
            <a:extLst>
              <a:ext uri="{FF2B5EF4-FFF2-40B4-BE49-F238E27FC236}">
                <a16:creationId xmlns:a16="http://schemas.microsoft.com/office/drawing/2014/main" id="{EACB816A-88B8-70DC-561F-D77170885BEB}"/>
              </a:ext>
            </a:extLst>
          </p:cNvPr>
          <p:cNvCxnSpPr>
            <a:cxnSpLocks/>
          </p:cNvCxnSpPr>
          <p:nvPr/>
        </p:nvCxnSpPr>
        <p:spPr>
          <a:xfrm>
            <a:off x="6522085" y="3725307"/>
            <a:ext cx="0" cy="901700"/>
          </a:xfrm>
          <a:prstGeom prst="line">
            <a:avLst/>
          </a:prstGeom>
          <a:ln w="38100">
            <a:solidFill>
              <a:srgbClr val="FCC9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44">
            <a:extLst>
              <a:ext uri="{FF2B5EF4-FFF2-40B4-BE49-F238E27FC236}">
                <a16:creationId xmlns:a16="http://schemas.microsoft.com/office/drawing/2014/main" id="{D14D34CE-331D-78C2-DF94-64188C48223D}"/>
              </a:ext>
            </a:extLst>
          </p:cNvPr>
          <p:cNvSpPr/>
          <p:nvPr/>
        </p:nvSpPr>
        <p:spPr>
          <a:xfrm>
            <a:off x="8653383" y="4560205"/>
            <a:ext cx="198917" cy="198917"/>
          </a:xfrm>
          <a:prstGeom prst="ellipse">
            <a:avLst/>
          </a:prstGeom>
          <a:solidFill>
            <a:srgbClr val="FCC94E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45">
            <a:extLst>
              <a:ext uri="{FF2B5EF4-FFF2-40B4-BE49-F238E27FC236}">
                <a16:creationId xmlns:a16="http://schemas.microsoft.com/office/drawing/2014/main" id="{0863E5BE-724E-A246-3000-579BDE016CAB}"/>
              </a:ext>
            </a:extLst>
          </p:cNvPr>
          <p:cNvCxnSpPr>
            <a:cxnSpLocks/>
          </p:cNvCxnSpPr>
          <p:nvPr/>
        </p:nvCxnSpPr>
        <p:spPr>
          <a:xfrm>
            <a:off x="8752841" y="2912507"/>
            <a:ext cx="0" cy="1714500"/>
          </a:xfrm>
          <a:prstGeom prst="line">
            <a:avLst/>
          </a:prstGeom>
          <a:ln w="38100">
            <a:solidFill>
              <a:srgbClr val="FCC9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46">
            <a:extLst>
              <a:ext uri="{FF2B5EF4-FFF2-40B4-BE49-F238E27FC236}">
                <a16:creationId xmlns:a16="http://schemas.microsoft.com/office/drawing/2014/main" id="{9383D02C-74B2-64D8-ABEC-813602892283}"/>
              </a:ext>
            </a:extLst>
          </p:cNvPr>
          <p:cNvSpPr/>
          <p:nvPr/>
        </p:nvSpPr>
        <p:spPr>
          <a:xfrm>
            <a:off x="10274740" y="2320577"/>
            <a:ext cx="1472044" cy="1472044"/>
          </a:xfrm>
          <a:prstGeom prst="ellipse">
            <a:avLst/>
          </a:prstGeom>
          <a:solidFill>
            <a:srgbClr val="FCC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47">
            <a:extLst>
              <a:ext uri="{FF2B5EF4-FFF2-40B4-BE49-F238E27FC236}">
                <a16:creationId xmlns:a16="http://schemas.microsoft.com/office/drawing/2014/main" id="{29DF833D-1F67-5302-7B83-A8E30A599069}"/>
              </a:ext>
            </a:extLst>
          </p:cNvPr>
          <p:cNvSpPr/>
          <p:nvPr/>
        </p:nvSpPr>
        <p:spPr>
          <a:xfrm>
            <a:off x="10911304" y="4560205"/>
            <a:ext cx="198917" cy="198917"/>
          </a:xfrm>
          <a:prstGeom prst="ellipse">
            <a:avLst/>
          </a:prstGeom>
          <a:solidFill>
            <a:srgbClr val="FCC94E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48">
            <a:extLst>
              <a:ext uri="{FF2B5EF4-FFF2-40B4-BE49-F238E27FC236}">
                <a16:creationId xmlns:a16="http://schemas.microsoft.com/office/drawing/2014/main" id="{C45A2BD7-3326-829B-E957-E0DB3511A1A5}"/>
              </a:ext>
            </a:extLst>
          </p:cNvPr>
          <p:cNvCxnSpPr>
            <a:cxnSpLocks/>
          </p:cNvCxnSpPr>
          <p:nvPr/>
        </p:nvCxnSpPr>
        <p:spPr>
          <a:xfrm>
            <a:off x="11010762" y="3725307"/>
            <a:ext cx="0" cy="901700"/>
          </a:xfrm>
          <a:prstGeom prst="line">
            <a:avLst/>
          </a:prstGeom>
          <a:ln w="38100">
            <a:solidFill>
              <a:srgbClr val="FCC9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ubtitle 2">
            <a:extLst>
              <a:ext uri="{FF2B5EF4-FFF2-40B4-BE49-F238E27FC236}">
                <a16:creationId xmlns:a16="http://schemas.microsoft.com/office/drawing/2014/main" id="{CCA7087C-BEEA-FD64-525B-BBAEA1CF4E32}"/>
              </a:ext>
            </a:extLst>
          </p:cNvPr>
          <p:cNvSpPr txBox="1">
            <a:spLocks/>
          </p:cNvSpPr>
          <p:nvPr/>
        </p:nvSpPr>
        <p:spPr>
          <a:xfrm>
            <a:off x="1023677" y="4935382"/>
            <a:ext cx="2033152" cy="12591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횡단보도 증축 및 이전 시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사고위험지수를 횡단보도 위치 추천하는 데 활용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2BBF2E4C-635D-3723-E89C-2D1566D53667}"/>
              </a:ext>
            </a:extLst>
          </p:cNvPr>
          <p:cNvSpPr txBox="1">
            <a:spLocks/>
          </p:cNvSpPr>
          <p:nvPr/>
        </p:nvSpPr>
        <p:spPr>
          <a:xfrm>
            <a:off x="3258877" y="4935382"/>
            <a:ext cx="2033152" cy="12591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횡단보도의 위험도를 분석하여 위험도가 높은 횡단보도를 우선적으로 보수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31E0F1C3-A3D4-3858-B1C4-83614615C16F}"/>
              </a:ext>
            </a:extLst>
          </p:cNvPr>
          <p:cNvSpPr txBox="1">
            <a:spLocks/>
          </p:cNvSpPr>
          <p:nvPr/>
        </p:nvSpPr>
        <p:spPr>
          <a:xfrm>
            <a:off x="5494077" y="4935382"/>
            <a:ext cx="2033152" cy="12591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사고위험지수를 산출하여 도로 교통안전정책의 기초자료로 활용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BB1F59BA-05E7-5FAD-0A5D-EB55D6B3DC49}"/>
              </a:ext>
            </a:extLst>
          </p:cNvPr>
          <p:cNvSpPr txBox="1">
            <a:spLocks/>
          </p:cNvSpPr>
          <p:nvPr/>
        </p:nvSpPr>
        <p:spPr>
          <a:xfrm>
            <a:off x="7714763" y="4935382"/>
            <a:ext cx="2033152" cy="12591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사고위험지수를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맵에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표시하여 시민들이 안전 도로를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선택할 수 있도록 정보를 제공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C8CCE603-8182-41D2-3A87-01C15C03F4E6}"/>
              </a:ext>
            </a:extLst>
          </p:cNvPr>
          <p:cNvSpPr txBox="1">
            <a:spLocks/>
          </p:cNvSpPr>
          <p:nvPr/>
        </p:nvSpPr>
        <p:spPr>
          <a:xfrm>
            <a:off x="9964478" y="4935382"/>
            <a:ext cx="2033152" cy="12591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현재 시행되고 있는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보행신호 음성안내 보조장치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위험지수 안내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9D455B9B-CF91-2C21-BCE6-27EEB070D2FC}"/>
              </a:ext>
            </a:extLst>
          </p:cNvPr>
          <p:cNvSpPr txBox="1">
            <a:spLocks/>
          </p:cNvSpPr>
          <p:nvPr/>
        </p:nvSpPr>
        <p:spPr>
          <a:xfrm>
            <a:off x="1421072" y="2827050"/>
            <a:ext cx="1262427" cy="54655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</a:pPr>
            <a:r>
              <a:rPr lang="ko-KR" altLang="en-US" sz="1800" b="1" dirty="0">
                <a:solidFill>
                  <a:schemeClr val="bg1"/>
                </a:solidFill>
                <a:latin typeface="+mn-lt"/>
              </a:rPr>
              <a:t>최적 위치 </a:t>
            </a:r>
            <a:endParaRPr lang="en-US" altLang="ko-KR" sz="1800" b="1" dirty="0">
              <a:solidFill>
                <a:schemeClr val="bg1"/>
              </a:solidFill>
              <a:latin typeface="+mn-lt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</a:pPr>
            <a:r>
              <a:rPr lang="ko-KR" altLang="en-US" sz="1800" b="1" dirty="0">
                <a:solidFill>
                  <a:schemeClr val="bg1"/>
                </a:solidFill>
                <a:latin typeface="+mn-lt"/>
              </a:rPr>
              <a:t>선정</a:t>
            </a:r>
            <a:endParaRPr lang="en-US" sz="18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63729B26-1A2A-4729-605B-293CC1EAB315}"/>
              </a:ext>
            </a:extLst>
          </p:cNvPr>
          <p:cNvSpPr txBox="1">
            <a:spLocks/>
          </p:cNvSpPr>
          <p:nvPr/>
        </p:nvSpPr>
        <p:spPr>
          <a:xfrm>
            <a:off x="5885790" y="2783322"/>
            <a:ext cx="1262427" cy="54655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</a:pPr>
            <a:r>
              <a:rPr lang="ko-KR" altLang="en-US" sz="1800" b="1" dirty="0">
                <a:solidFill>
                  <a:schemeClr val="bg1"/>
                </a:solidFill>
                <a:latin typeface="+mn-lt"/>
              </a:rPr>
              <a:t>기초 자료</a:t>
            </a:r>
            <a:endParaRPr lang="en-US" altLang="ko-KR" sz="18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321BA66E-83F5-B034-4929-167A72EBB07A}"/>
              </a:ext>
            </a:extLst>
          </p:cNvPr>
          <p:cNvSpPr txBox="1">
            <a:spLocks/>
          </p:cNvSpPr>
          <p:nvPr/>
        </p:nvSpPr>
        <p:spPr>
          <a:xfrm>
            <a:off x="10391115" y="2783322"/>
            <a:ext cx="1262427" cy="54655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</a:pPr>
            <a:r>
              <a:rPr lang="ko-KR" altLang="en-US" sz="1800" b="1" dirty="0">
                <a:solidFill>
                  <a:schemeClr val="bg1"/>
                </a:solidFill>
                <a:latin typeface="+mn-lt"/>
              </a:rPr>
              <a:t>음성 안내</a:t>
            </a:r>
            <a:endParaRPr lang="en-US" sz="18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50CB7C4C-A56E-DA82-B0FE-0DCADDC309F7}"/>
              </a:ext>
            </a:extLst>
          </p:cNvPr>
          <p:cNvSpPr txBox="1">
            <a:spLocks/>
          </p:cNvSpPr>
          <p:nvPr/>
        </p:nvSpPr>
        <p:spPr>
          <a:xfrm>
            <a:off x="8121628" y="1957615"/>
            <a:ext cx="1262427" cy="54655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</a:pPr>
            <a:r>
              <a:rPr lang="ko-KR" altLang="en-US" sz="1800" b="1" dirty="0">
                <a:solidFill>
                  <a:schemeClr val="bg1"/>
                </a:solidFill>
                <a:latin typeface="+mn-lt"/>
              </a:rPr>
              <a:t>횡단보도 정보 제공</a:t>
            </a:r>
            <a:endParaRPr lang="en-US" sz="18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746F73FD-EBDE-9F47-E8F9-544D0EC6CF4B}"/>
              </a:ext>
            </a:extLst>
          </p:cNvPr>
          <p:cNvSpPr txBox="1">
            <a:spLocks/>
          </p:cNvSpPr>
          <p:nvPr/>
        </p:nvSpPr>
        <p:spPr>
          <a:xfrm>
            <a:off x="3647417" y="1957615"/>
            <a:ext cx="1262427" cy="54655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</a:pPr>
            <a:r>
              <a:rPr lang="ko-KR" altLang="en-US" sz="1800" b="1" dirty="0">
                <a:solidFill>
                  <a:schemeClr val="bg1"/>
                </a:solidFill>
                <a:latin typeface="+mn-lt"/>
              </a:rPr>
              <a:t>유지 보수</a:t>
            </a:r>
            <a:endParaRPr lang="en-US" sz="18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8" name="Oval 60">
            <a:extLst>
              <a:ext uri="{FF2B5EF4-FFF2-40B4-BE49-F238E27FC236}">
                <a16:creationId xmlns:a16="http://schemas.microsoft.com/office/drawing/2014/main" id="{E0455208-34DE-5244-3E3D-4333DE84B769}"/>
              </a:ext>
            </a:extLst>
          </p:cNvPr>
          <p:cNvSpPr/>
          <p:nvPr/>
        </p:nvSpPr>
        <p:spPr>
          <a:xfrm>
            <a:off x="1299154" y="2162050"/>
            <a:ext cx="515942" cy="515942"/>
          </a:xfrm>
          <a:prstGeom prst="ellipse">
            <a:avLst/>
          </a:prstGeom>
          <a:solidFill>
            <a:srgbClr val="FCC94E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61">
            <a:extLst>
              <a:ext uri="{FF2B5EF4-FFF2-40B4-BE49-F238E27FC236}">
                <a16:creationId xmlns:a16="http://schemas.microsoft.com/office/drawing/2014/main" id="{A3BB4E4B-267C-A8AC-93F5-3ACC6F3693AD}"/>
              </a:ext>
            </a:extLst>
          </p:cNvPr>
          <p:cNvSpPr/>
          <p:nvPr/>
        </p:nvSpPr>
        <p:spPr>
          <a:xfrm>
            <a:off x="5801800" y="2162050"/>
            <a:ext cx="515942" cy="515942"/>
          </a:xfrm>
          <a:prstGeom prst="ellipse">
            <a:avLst/>
          </a:prstGeom>
          <a:solidFill>
            <a:srgbClr val="FCC94E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62">
            <a:extLst>
              <a:ext uri="{FF2B5EF4-FFF2-40B4-BE49-F238E27FC236}">
                <a16:creationId xmlns:a16="http://schemas.microsoft.com/office/drawing/2014/main" id="{994F8142-D936-7749-B13D-CF38CB12C603}"/>
              </a:ext>
            </a:extLst>
          </p:cNvPr>
          <p:cNvSpPr/>
          <p:nvPr/>
        </p:nvSpPr>
        <p:spPr>
          <a:xfrm>
            <a:off x="10269683" y="2162050"/>
            <a:ext cx="515942" cy="515942"/>
          </a:xfrm>
          <a:prstGeom prst="ellipse">
            <a:avLst/>
          </a:prstGeom>
          <a:solidFill>
            <a:srgbClr val="FCC94E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63">
            <a:extLst>
              <a:ext uri="{FF2B5EF4-FFF2-40B4-BE49-F238E27FC236}">
                <a16:creationId xmlns:a16="http://schemas.microsoft.com/office/drawing/2014/main" id="{EB96CC72-FF66-463B-5A54-2E92BFA0AE1E}"/>
              </a:ext>
            </a:extLst>
          </p:cNvPr>
          <p:cNvSpPr/>
          <p:nvPr/>
        </p:nvSpPr>
        <p:spPr>
          <a:xfrm>
            <a:off x="3517583" y="1342900"/>
            <a:ext cx="515942" cy="515942"/>
          </a:xfrm>
          <a:prstGeom prst="ellipse">
            <a:avLst/>
          </a:prstGeom>
          <a:solidFill>
            <a:srgbClr val="FCC94E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64">
            <a:extLst>
              <a:ext uri="{FF2B5EF4-FFF2-40B4-BE49-F238E27FC236}">
                <a16:creationId xmlns:a16="http://schemas.microsoft.com/office/drawing/2014/main" id="{CE895A20-663A-4B16-BCD1-4E12B4BAA9BE}"/>
              </a:ext>
            </a:extLst>
          </p:cNvPr>
          <p:cNvSpPr/>
          <p:nvPr/>
        </p:nvSpPr>
        <p:spPr>
          <a:xfrm>
            <a:off x="8014278" y="1342900"/>
            <a:ext cx="515942" cy="515942"/>
          </a:xfrm>
          <a:prstGeom prst="ellipse">
            <a:avLst/>
          </a:prstGeom>
          <a:solidFill>
            <a:srgbClr val="FCC94E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2">
            <a:extLst>
              <a:ext uri="{FF2B5EF4-FFF2-40B4-BE49-F238E27FC236}">
                <a16:creationId xmlns:a16="http://schemas.microsoft.com/office/drawing/2014/main" id="{223B1323-0DB5-509D-EA6B-C0D631EEE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82560" y="2255097"/>
            <a:ext cx="329848" cy="32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>
            <a:extLst>
              <a:ext uri="{FF2B5EF4-FFF2-40B4-BE49-F238E27FC236}">
                <a16:creationId xmlns:a16="http://schemas.microsoft.com/office/drawing/2014/main" id="{3C98BC98-AF08-76F2-2F0A-8DE8D0400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223" y="1455262"/>
            <a:ext cx="301389" cy="30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>
            <a:extLst>
              <a:ext uri="{FF2B5EF4-FFF2-40B4-BE49-F238E27FC236}">
                <a16:creationId xmlns:a16="http://schemas.microsoft.com/office/drawing/2014/main" id="{85124FF2-E042-9AAD-FB34-FC166D6E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018" y="2268170"/>
            <a:ext cx="365505" cy="36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8">
            <a:extLst>
              <a:ext uri="{FF2B5EF4-FFF2-40B4-BE49-F238E27FC236}">
                <a16:creationId xmlns:a16="http://schemas.microsoft.com/office/drawing/2014/main" id="{C43D4C99-4A84-0422-ECD5-2C5467953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679" y="1399238"/>
            <a:ext cx="397139" cy="39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0">
            <a:extLst>
              <a:ext uri="{FF2B5EF4-FFF2-40B4-BE49-F238E27FC236}">
                <a16:creationId xmlns:a16="http://schemas.microsoft.com/office/drawing/2014/main" id="{1321CF8B-2720-05E5-03D4-A65449E18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3335" y="2245071"/>
            <a:ext cx="408638" cy="40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239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8DAFC3B-52D3-CE36-2CA0-9047B69802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16"/>
          <a:stretch/>
        </p:blipFill>
        <p:spPr bwMode="auto">
          <a:xfrm>
            <a:off x="-16624" y="-1"/>
            <a:ext cx="1222348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10FE05-815C-9DE1-9D44-C69B634680C9}"/>
              </a:ext>
            </a:extLst>
          </p:cNvPr>
          <p:cNvSpPr txBox="1"/>
          <p:nvPr/>
        </p:nvSpPr>
        <p:spPr>
          <a:xfrm>
            <a:off x="7419728" y="2344811"/>
            <a:ext cx="3294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7C5E4E-1DB9-5596-E6D6-4226D72B8F43}"/>
              </a:ext>
            </a:extLst>
          </p:cNvPr>
          <p:cNvSpPr txBox="1"/>
          <p:nvPr/>
        </p:nvSpPr>
        <p:spPr>
          <a:xfrm>
            <a:off x="8890288" y="1822194"/>
            <a:ext cx="1598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팀 파워워킹</a:t>
            </a:r>
            <a:endParaRPr lang="ko-KR" altLang="en-US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7411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7F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18EA2FA2-24F2-726B-1A47-3F45A1FADC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7" t="6413" b="1581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사다리꼴 14">
            <a:extLst>
              <a:ext uri="{FF2B5EF4-FFF2-40B4-BE49-F238E27FC236}">
                <a16:creationId xmlns:a16="http://schemas.microsoft.com/office/drawing/2014/main" id="{0C2E5EA9-4790-8587-7ED5-3E2AF68B5C50}"/>
              </a:ext>
            </a:extLst>
          </p:cNvPr>
          <p:cNvSpPr/>
          <p:nvPr/>
        </p:nvSpPr>
        <p:spPr>
          <a:xfrm rot="10800000">
            <a:off x="5077202" y="-4"/>
            <a:ext cx="8943598" cy="6858003"/>
          </a:xfrm>
          <a:prstGeom prst="trapezoid">
            <a:avLst>
              <a:gd name="adj" fmla="val 26289"/>
            </a:avLst>
          </a:prstGeom>
          <a:solidFill>
            <a:srgbClr val="D9D9D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8DD49-1381-4968-1AF8-EEF1A4AC11F5}"/>
              </a:ext>
            </a:extLst>
          </p:cNvPr>
          <p:cNvSpPr txBox="1"/>
          <p:nvPr/>
        </p:nvSpPr>
        <p:spPr>
          <a:xfrm>
            <a:off x="5911847" y="367136"/>
            <a:ext cx="28416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gradFill flip="none" rotWithShape="1">
                  <a:gsLst>
                    <a:gs pos="0">
                      <a:srgbClr val="47B5FF"/>
                    </a:gs>
                    <a:gs pos="100000">
                      <a:srgbClr val="1363DF"/>
                    </a:gs>
                  </a:gsLst>
                  <a:lin ang="0" scaled="1"/>
                  <a:tileRect/>
                </a:gra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Contents</a:t>
            </a:r>
            <a:endParaRPr lang="ko-KR" altLang="en-US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50C08F-366F-169B-E99A-7B2666508CC4}"/>
              </a:ext>
            </a:extLst>
          </p:cNvPr>
          <p:cNvSpPr txBox="1"/>
          <p:nvPr/>
        </p:nvSpPr>
        <p:spPr>
          <a:xfrm>
            <a:off x="6799067" y="1673575"/>
            <a:ext cx="5843999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gradFill flip="none" rotWithShape="1">
                  <a:gsLst>
                    <a:gs pos="0">
                      <a:srgbClr val="47B5FF"/>
                    </a:gs>
                    <a:gs pos="100000">
                      <a:srgbClr val="1363DF"/>
                    </a:gs>
                  </a:gsLst>
                  <a:lin ang="0" scaled="1"/>
                  <a:tileRect/>
                </a:gra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3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선정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en-US" altLang="ko-KR" sz="36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r>
              <a:rPr lang="en-US" altLang="ko-KR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ko-KR" altLang="en-US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데이터</a:t>
            </a:r>
            <a:endParaRPr lang="en-US" altLang="ko-KR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</a:t>
            </a:r>
            <a:r>
              <a:rPr lang="en-US" altLang="ko-KR" sz="36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en-US" altLang="ko-KR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분석방법론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</a:t>
            </a:r>
            <a:r>
              <a:rPr lang="en-US" altLang="ko-KR" sz="36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</a:t>
            </a:r>
            <a:r>
              <a:rPr lang="en-US" altLang="ko-KR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ko-KR" altLang="en-US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타당성 확인 및 적용</a:t>
            </a:r>
            <a:endParaRPr lang="en-US" altLang="ko-KR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</a:t>
            </a:r>
            <a:r>
              <a:rPr lang="en-US" altLang="ko-KR" sz="36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</a:t>
            </a:r>
            <a:r>
              <a:rPr lang="en-US" altLang="ko-KR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 방안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1324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A0E520A-1948-1121-4B4C-0018E1F84671}"/>
              </a:ext>
            </a:extLst>
          </p:cNvPr>
          <p:cNvSpPr txBox="1"/>
          <p:nvPr/>
        </p:nvSpPr>
        <p:spPr>
          <a:xfrm>
            <a:off x="1608818" y="240794"/>
            <a:ext cx="362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gradFill flip="none" rotWithShape="1">
                  <a:gsLst>
                    <a:gs pos="0">
                      <a:srgbClr val="47B5FF"/>
                    </a:gs>
                    <a:gs pos="100000">
                      <a:srgbClr val="1363DF"/>
                    </a:gs>
                  </a:gsLst>
                  <a:lin ang="0" scaled="1"/>
                  <a:tileRect/>
                </a:gra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32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32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선정</a:t>
            </a:r>
            <a:r>
              <a:rPr lang="ko-KR" altLang="en-US" sz="20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0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배경</a:t>
            </a:r>
            <a:endParaRPr lang="ko-KR" altLang="en-US" sz="1400" dirty="0">
              <a:solidFill>
                <a:srgbClr val="F38C0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2A4EA6-804E-7CD1-1431-A3D7A5B91818}"/>
              </a:ext>
            </a:extLst>
          </p:cNvPr>
          <p:cNvSpPr/>
          <p:nvPr/>
        </p:nvSpPr>
        <p:spPr>
          <a:xfrm rot="5400000" flipV="1">
            <a:off x="1111699" y="425773"/>
            <a:ext cx="657727" cy="198890"/>
          </a:xfrm>
          <a:prstGeom prst="rect">
            <a:avLst/>
          </a:prstGeom>
          <a:gradFill flip="none" rotWithShape="1">
            <a:gsLst>
              <a:gs pos="0">
                <a:srgbClr val="FCC94E"/>
              </a:gs>
              <a:gs pos="100000">
                <a:srgbClr val="F38C0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C8F0CF-485F-F64D-AD2C-02AD3325AD9E}"/>
              </a:ext>
            </a:extLst>
          </p:cNvPr>
          <p:cNvSpPr txBox="1"/>
          <p:nvPr/>
        </p:nvSpPr>
        <p:spPr>
          <a:xfrm>
            <a:off x="6907339" y="1072402"/>
            <a:ext cx="4687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교통사고 보행자 사망자수 순위</a:t>
            </a:r>
            <a:endParaRPr lang="ko-KR" altLang="en-US" sz="1400" dirty="0">
              <a:solidFill>
                <a:srgbClr val="0628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435977-1025-E460-FB53-8BBE9AEADB9B}"/>
              </a:ext>
            </a:extLst>
          </p:cNvPr>
          <p:cNvSpPr/>
          <p:nvPr/>
        </p:nvSpPr>
        <p:spPr>
          <a:xfrm>
            <a:off x="1" y="0"/>
            <a:ext cx="694943" cy="6858000"/>
          </a:xfrm>
          <a:prstGeom prst="rect">
            <a:avLst/>
          </a:prstGeom>
          <a:solidFill>
            <a:srgbClr val="FCC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평행 사변형 53">
            <a:extLst>
              <a:ext uri="{FF2B5EF4-FFF2-40B4-BE49-F238E27FC236}">
                <a16:creationId xmlns:a16="http://schemas.microsoft.com/office/drawing/2014/main" id="{1312B93F-E4BC-4875-31EC-01294BAF63CA}"/>
              </a:ext>
            </a:extLst>
          </p:cNvPr>
          <p:cNvSpPr/>
          <p:nvPr/>
        </p:nvSpPr>
        <p:spPr>
          <a:xfrm rot="16200000">
            <a:off x="188600" y="565017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평행 사변형 54">
            <a:extLst>
              <a:ext uri="{FF2B5EF4-FFF2-40B4-BE49-F238E27FC236}">
                <a16:creationId xmlns:a16="http://schemas.microsoft.com/office/drawing/2014/main" id="{5C72D499-FEF3-3836-C9E4-AB9313B450F2}"/>
              </a:ext>
            </a:extLst>
          </p:cNvPr>
          <p:cNvSpPr/>
          <p:nvPr/>
        </p:nvSpPr>
        <p:spPr>
          <a:xfrm rot="16200000">
            <a:off x="188601" y="304669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평행 사변형 55">
            <a:extLst>
              <a:ext uri="{FF2B5EF4-FFF2-40B4-BE49-F238E27FC236}">
                <a16:creationId xmlns:a16="http://schemas.microsoft.com/office/drawing/2014/main" id="{42399544-8510-A4E1-D1FB-70F531025427}"/>
              </a:ext>
            </a:extLst>
          </p:cNvPr>
          <p:cNvSpPr/>
          <p:nvPr/>
        </p:nvSpPr>
        <p:spPr>
          <a:xfrm rot="16200000">
            <a:off x="188602" y="57019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평행 사변형 56">
            <a:extLst>
              <a:ext uri="{FF2B5EF4-FFF2-40B4-BE49-F238E27FC236}">
                <a16:creationId xmlns:a16="http://schemas.microsoft.com/office/drawing/2014/main" id="{9CA6F666-3DAC-0EFA-79F0-AEB7DDD7E728}"/>
              </a:ext>
            </a:extLst>
          </p:cNvPr>
          <p:cNvSpPr/>
          <p:nvPr/>
        </p:nvSpPr>
        <p:spPr>
          <a:xfrm rot="16200000">
            <a:off x="188599" y="5990460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평행 사변형 57">
            <a:extLst>
              <a:ext uri="{FF2B5EF4-FFF2-40B4-BE49-F238E27FC236}">
                <a16:creationId xmlns:a16="http://schemas.microsoft.com/office/drawing/2014/main" id="{FA9FF73F-C33D-6CCA-4785-A1AF4B2307D0}"/>
              </a:ext>
            </a:extLst>
          </p:cNvPr>
          <p:cNvSpPr/>
          <p:nvPr/>
        </p:nvSpPr>
        <p:spPr>
          <a:xfrm rot="16200000">
            <a:off x="188600" y="5730111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평행 사변형 58">
            <a:extLst>
              <a:ext uri="{FF2B5EF4-FFF2-40B4-BE49-F238E27FC236}">
                <a16:creationId xmlns:a16="http://schemas.microsoft.com/office/drawing/2014/main" id="{FE5A623A-A637-B58D-9BB2-243CC8FD8CB2}"/>
              </a:ext>
            </a:extLst>
          </p:cNvPr>
          <p:cNvSpPr/>
          <p:nvPr/>
        </p:nvSpPr>
        <p:spPr>
          <a:xfrm rot="16200000">
            <a:off x="188601" y="5482461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BBF539C-F212-8F53-93C4-ABC8C8F3272E}"/>
              </a:ext>
            </a:extLst>
          </p:cNvPr>
          <p:cNvSpPr txBox="1"/>
          <p:nvPr/>
        </p:nvSpPr>
        <p:spPr>
          <a:xfrm>
            <a:off x="1508154" y="1072402"/>
            <a:ext cx="539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Arial" panose="020B0604020202020204" pitchFamily="34" charset="0"/>
              <a:buChar char="•"/>
              <a:defRPr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/>
              <a:t>5</a:t>
            </a:r>
            <a:r>
              <a:rPr lang="ko-KR" altLang="en-US"/>
              <a:t>년간 서울시 교통사고 발생건수 순위 추이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D93C3E-8E61-2FC5-28A4-BF138081B0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9" r="3053" b="66615"/>
          <a:stretch/>
        </p:blipFill>
        <p:spPr bwMode="auto">
          <a:xfrm>
            <a:off x="7107773" y="1541585"/>
            <a:ext cx="4174762" cy="29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3AC6D70-6E79-B8B4-1F3F-43ED7EB5FD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8" r="5278"/>
          <a:stretch/>
        </p:blipFill>
        <p:spPr bwMode="auto">
          <a:xfrm>
            <a:off x="1608818" y="1967127"/>
            <a:ext cx="4969559" cy="336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7DE94E-0B4D-9AE4-B3B3-8466BC0EAF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" r="3681"/>
          <a:stretch/>
        </p:blipFill>
        <p:spPr bwMode="auto">
          <a:xfrm>
            <a:off x="7107774" y="1983753"/>
            <a:ext cx="4333846" cy="334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82793E-B204-8C02-B582-EB9B075172C4}"/>
              </a:ext>
            </a:extLst>
          </p:cNvPr>
          <p:cNvSpPr txBox="1"/>
          <p:nvPr/>
        </p:nvSpPr>
        <p:spPr>
          <a:xfrm>
            <a:off x="3623629" y="6045339"/>
            <a:ext cx="620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교통사고 위험수준이 </a:t>
            </a:r>
            <a:r>
              <a:rPr lang="ko-KR" altLang="en-US" sz="2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높은 편</a:t>
            </a:r>
            <a:r>
              <a:rPr lang="ko-KR" altLang="en-US" sz="2400" b="1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속하는 강서구</a:t>
            </a:r>
            <a:endParaRPr lang="ko-KR" altLang="en-US" sz="2400" b="1" dirty="0">
              <a:solidFill>
                <a:srgbClr val="0628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58174F-E30B-6EA1-08A1-D38ED387D452}"/>
              </a:ext>
            </a:extLst>
          </p:cNvPr>
          <p:cNvSpPr txBox="1"/>
          <p:nvPr/>
        </p:nvSpPr>
        <p:spPr>
          <a:xfrm>
            <a:off x="7038963" y="5443655"/>
            <a:ext cx="4964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2019</a:t>
            </a:r>
            <a:r>
              <a:rPr lang="ko-KR" altLang="en-US"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년부터 </a:t>
            </a:r>
            <a:r>
              <a:rPr lang="en-US" altLang="ko-KR"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위로 상승한 후</a:t>
            </a:r>
            <a:r>
              <a:rPr lang="en-US" altLang="ko-KR"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높은 순위를 유지</a:t>
            </a:r>
            <a:r>
              <a:rPr lang="ko-KR" altLang="en-US"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하고 있는 강서구</a:t>
            </a:r>
            <a:endParaRPr lang="ko-KR" altLang="en-US" sz="1400" dirty="0">
              <a:solidFill>
                <a:srgbClr val="0628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631D2D-2E42-2885-2D8F-B6B5BF18D3F4}"/>
              </a:ext>
            </a:extLst>
          </p:cNvPr>
          <p:cNvSpPr txBox="1"/>
          <p:nvPr/>
        </p:nvSpPr>
        <p:spPr>
          <a:xfrm>
            <a:off x="2266651" y="5443655"/>
            <a:ext cx="3653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400"/>
              <a:t>2019</a:t>
            </a:r>
            <a:r>
              <a:rPr lang="ko-KR" altLang="en-US" sz="1400"/>
              <a:t>년부터 </a:t>
            </a:r>
            <a:r>
              <a:rPr lang="en-US" altLang="ko-KR" sz="1400"/>
              <a:t>3</a:t>
            </a:r>
            <a:r>
              <a:rPr lang="ko-KR" altLang="en-US" sz="1400"/>
              <a:t>년 연속 교통사고 </a:t>
            </a:r>
            <a:r>
              <a:rPr lang="ko-KR" altLang="en-US" sz="1400">
                <a:solidFill>
                  <a:srgbClr val="FF0000"/>
                </a:solidFill>
              </a:rPr>
              <a:t>발생건수 </a:t>
            </a:r>
            <a:r>
              <a:rPr lang="en-US" altLang="ko-KR" sz="1400">
                <a:solidFill>
                  <a:srgbClr val="FF0000"/>
                </a:solidFill>
              </a:rPr>
              <a:t>5</a:t>
            </a:r>
            <a:r>
              <a:rPr lang="ko-KR" altLang="en-US" sz="1400">
                <a:solidFill>
                  <a:srgbClr val="FF0000"/>
                </a:solidFill>
              </a:rPr>
              <a:t>위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4A5DC0C-1D9E-2829-4B65-2790BF62D12B}"/>
              </a:ext>
            </a:extLst>
          </p:cNvPr>
          <p:cNvSpPr/>
          <p:nvPr/>
        </p:nvSpPr>
        <p:spPr>
          <a:xfrm>
            <a:off x="0" y="971901"/>
            <a:ext cx="12220911" cy="5474142"/>
          </a:xfrm>
          <a:prstGeom prst="rect">
            <a:avLst/>
          </a:prstGeom>
          <a:solidFill>
            <a:srgbClr val="0B0F20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교통사고 발생을 줄이기 위해서는</a:t>
            </a:r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 algn="ctr"/>
            <a:endParaRPr lang="en-US" altLang="ko-KR" sz="3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 보행자에게 </a:t>
            </a:r>
            <a:r>
              <a:rPr lang="ko-KR" altLang="en-US" sz="3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교통위험수준</a:t>
            </a:r>
            <a:r>
              <a:rPr lang="ko-KR" altLang="en-US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전달하여 경각심을 부여하자</a:t>
            </a:r>
            <a:endParaRPr lang="en-US" altLang="ko-KR" sz="3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553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A0E520A-1948-1121-4B4C-0018E1F84671}"/>
              </a:ext>
            </a:extLst>
          </p:cNvPr>
          <p:cNvSpPr txBox="1"/>
          <p:nvPr/>
        </p:nvSpPr>
        <p:spPr>
          <a:xfrm>
            <a:off x="1608818" y="240794"/>
            <a:ext cx="362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gradFill flip="none" rotWithShape="1">
                  <a:gsLst>
                    <a:gs pos="0">
                      <a:srgbClr val="47B5FF"/>
                    </a:gs>
                    <a:gs pos="100000">
                      <a:srgbClr val="1363DF"/>
                    </a:gs>
                  </a:gsLst>
                  <a:lin ang="0" scaled="1"/>
                  <a:tileRect/>
                </a:gra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32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32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선정</a:t>
            </a:r>
            <a:r>
              <a:rPr lang="ko-KR" altLang="en-US" sz="20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0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문제의식</a:t>
            </a:r>
            <a:endParaRPr lang="ko-KR" altLang="en-US" sz="1400" dirty="0">
              <a:solidFill>
                <a:srgbClr val="F38C0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2A4EA6-804E-7CD1-1431-A3D7A5B91818}"/>
              </a:ext>
            </a:extLst>
          </p:cNvPr>
          <p:cNvSpPr/>
          <p:nvPr/>
        </p:nvSpPr>
        <p:spPr>
          <a:xfrm rot="5400000" flipV="1">
            <a:off x="1111699" y="425773"/>
            <a:ext cx="657727" cy="198890"/>
          </a:xfrm>
          <a:prstGeom prst="rect">
            <a:avLst/>
          </a:prstGeom>
          <a:gradFill flip="none" rotWithShape="1">
            <a:gsLst>
              <a:gs pos="0">
                <a:srgbClr val="FCC94E"/>
              </a:gs>
              <a:gs pos="100000">
                <a:srgbClr val="F38C0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C8F0CF-485F-F64D-AD2C-02AD3325AD9E}"/>
              </a:ext>
            </a:extLst>
          </p:cNvPr>
          <p:cNvSpPr txBox="1"/>
          <p:nvPr/>
        </p:nvSpPr>
        <p:spPr>
          <a:xfrm>
            <a:off x="1408384" y="1072402"/>
            <a:ext cx="4687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기존의 교통안전지수는 어떠한가</a:t>
            </a:r>
            <a:r>
              <a:rPr lang="en-US" altLang="ko-KR"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1400" dirty="0">
              <a:solidFill>
                <a:srgbClr val="0628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435977-1025-E460-FB53-8BBE9AEADB9B}"/>
              </a:ext>
            </a:extLst>
          </p:cNvPr>
          <p:cNvSpPr/>
          <p:nvPr/>
        </p:nvSpPr>
        <p:spPr>
          <a:xfrm>
            <a:off x="1" y="0"/>
            <a:ext cx="694943" cy="6858000"/>
          </a:xfrm>
          <a:prstGeom prst="rect">
            <a:avLst/>
          </a:prstGeom>
          <a:solidFill>
            <a:srgbClr val="FCC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평행 사변형 53">
            <a:extLst>
              <a:ext uri="{FF2B5EF4-FFF2-40B4-BE49-F238E27FC236}">
                <a16:creationId xmlns:a16="http://schemas.microsoft.com/office/drawing/2014/main" id="{1312B93F-E4BC-4875-31EC-01294BAF63CA}"/>
              </a:ext>
            </a:extLst>
          </p:cNvPr>
          <p:cNvSpPr/>
          <p:nvPr/>
        </p:nvSpPr>
        <p:spPr>
          <a:xfrm rot="16200000">
            <a:off x="188600" y="565017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평행 사변형 54">
            <a:extLst>
              <a:ext uri="{FF2B5EF4-FFF2-40B4-BE49-F238E27FC236}">
                <a16:creationId xmlns:a16="http://schemas.microsoft.com/office/drawing/2014/main" id="{5C72D499-FEF3-3836-C9E4-AB9313B450F2}"/>
              </a:ext>
            </a:extLst>
          </p:cNvPr>
          <p:cNvSpPr/>
          <p:nvPr/>
        </p:nvSpPr>
        <p:spPr>
          <a:xfrm rot="16200000">
            <a:off x="188601" y="304669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평행 사변형 55">
            <a:extLst>
              <a:ext uri="{FF2B5EF4-FFF2-40B4-BE49-F238E27FC236}">
                <a16:creationId xmlns:a16="http://schemas.microsoft.com/office/drawing/2014/main" id="{42399544-8510-A4E1-D1FB-70F531025427}"/>
              </a:ext>
            </a:extLst>
          </p:cNvPr>
          <p:cNvSpPr/>
          <p:nvPr/>
        </p:nvSpPr>
        <p:spPr>
          <a:xfrm rot="16200000">
            <a:off x="188602" y="57019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평행 사변형 56">
            <a:extLst>
              <a:ext uri="{FF2B5EF4-FFF2-40B4-BE49-F238E27FC236}">
                <a16:creationId xmlns:a16="http://schemas.microsoft.com/office/drawing/2014/main" id="{9CA6F666-3DAC-0EFA-79F0-AEB7DDD7E728}"/>
              </a:ext>
            </a:extLst>
          </p:cNvPr>
          <p:cNvSpPr/>
          <p:nvPr/>
        </p:nvSpPr>
        <p:spPr>
          <a:xfrm rot="16200000">
            <a:off x="188599" y="5990460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평행 사변형 57">
            <a:extLst>
              <a:ext uri="{FF2B5EF4-FFF2-40B4-BE49-F238E27FC236}">
                <a16:creationId xmlns:a16="http://schemas.microsoft.com/office/drawing/2014/main" id="{FA9FF73F-C33D-6CCA-4785-A1AF4B2307D0}"/>
              </a:ext>
            </a:extLst>
          </p:cNvPr>
          <p:cNvSpPr/>
          <p:nvPr/>
        </p:nvSpPr>
        <p:spPr>
          <a:xfrm rot="16200000">
            <a:off x="188600" y="5730111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평행 사변형 58">
            <a:extLst>
              <a:ext uri="{FF2B5EF4-FFF2-40B4-BE49-F238E27FC236}">
                <a16:creationId xmlns:a16="http://schemas.microsoft.com/office/drawing/2014/main" id="{FE5A623A-A637-B58D-9BB2-243CC8FD8CB2}"/>
              </a:ext>
            </a:extLst>
          </p:cNvPr>
          <p:cNvSpPr/>
          <p:nvPr/>
        </p:nvSpPr>
        <p:spPr>
          <a:xfrm rot="16200000">
            <a:off x="188601" y="5482461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BBF539C-F212-8F53-93C4-ABC8C8F3272E}"/>
              </a:ext>
            </a:extLst>
          </p:cNvPr>
          <p:cNvSpPr txBox="1"/>
          <p:nvPr/>
        </p:nvSpPr>
        <p:spPr>
          <a:xfrm>
            <a:off x="6504639" y="1072402"/>
            <a:ext cx="53991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Arial" panose="020B0604020202020204" pitchFamily="34" charset="0"/>
              <a:buChar char="•"/>
              <a:defRPr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/>
              <a:t>세부지역의 기준은 무엇으로 하는가</a:t>
            </a:r>
            <a:r>
              <a:rPr lang="en-US" altLang="ko-KR"/>
              <a:t>?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631D2D-2E42-2885-2D8F-B6B5BF18D3F4}"/>
              </a:ext>
            </a:extLst>
          </p:cNvPr>
          <p:cNvSpPr txBox="1"/>
          <p:nvPr/>
        </p:nvSpPr>
        <p:spPr>
          <a:xfrm>
            <a:off x="6806121" y="4607899"/>
            <a:ext cx="4838135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/>
              <a:t>보행자 교통사고 중 보행자 횡단중 사고 비중 </a:t>
            </a:r>
            <a:r>
              <a:rPr lang="ko-KR" altLang="en-US" sz="1600">
                <a:solidFill>
                  <a:srgbClr val="FF0000"/>
                </a:solidFill>
              </a:rPr>
              <a:t>약 </a:t>
            </a:r>
            <a:r>
              <a:rPr lang="en-US" altLang="ko-KR" sz="1600">
                <a:solidFill>
                  <a:srgbClr val="FF0000"/>
                </a:solidFill>
              </a:rPr>
              <a:t>50%</a:t>
            </a:r>
          </a:p>
          <a:p>
            <a:pPr>
              <a:lnSpc>
                <a:spcPct val="150000"/>
              </a:lnSpc>
            </a:pPr>
            <a:r>
              <a:rPr lang="ko-KR" altLang="en-US" sz="1600">
                <a:solidFill>
                  <a:schemeClr val="tx1"/>
                </a:solidFill>
              </a:rPr>
              <a:t>→ 세부지역의 기준으로 횡단보도를 사용하자</a:t>
            </a:r>
            <a:r>
              <a:rPr lang="en-US" altLang="ko-KR" sz="160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35A2B24-2F70-BE33-1B96-1D614A887D47}"/>
              </a:ext>
            </a:extLst>
          </p:cNvPr>
          <p:cNvGrpSpPr/>
          <p:nvPr/>
        </p:nvGrpSpPr>
        <p:grpSpPr>
          <a:xfrm>
            <a:off x="6633429" y="1568314"/>
            <a:ext cx="4663413" cy="2982904"/>
            <a:chOff x="6633429" y="1568314"/>
            <a:chExt cx="4663413" cy="2982904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B2FE754F-442E-63A4-B31B-52ED41709B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3429" y="1568314"/>
              <a:ext cx="4663413" cy="2982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9D903E7-29B3-C6D2-4C32-EAEFA0DAD1F8}"/>
                </a:ext>
              </a:extLst>
            </p:cNvPr>
            <p:cNvSpPr/>
            <p:nvPr/>
          </p:nvSpPr>
          <p:spPr>
            <a:xfrm>
              <a:off x="6811803" y="2943225"/>
              <a:ext cx="2413386" cy="26548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43A0238-0045-63C3-DB9B-7F41C7F05C94}"/>
              </a:ext>
            </a:extLst>
          </p:cNvPr>
          <p:cNvGrpSpPr/>
          <p:nvPr/>
        </p:nvGrpSpPr>
        <p:grpSpPr>
          <a:xfrm>
            <a:off x="1408384" y="1568314"/>
            <a:ext cx="5139180" cy="798213"/>
            <a:chOff x="1608818" y="1568314"/>
            <a:chExt cx="5139180" cy="798213"/>
          </a:xfrm>
        </p:grpSpPr>
        <p:pic>
          <p:nvPicPr>
            <p:cNvPr id="8194" name="Picture 2">
              <a:extLst>
                <a:ext uri="{FF2B5EF4-FFF2-40B4-BE49-F238E27FC236}">
                  <a16:creationId xmlns:a16="http://schemas.microsoft.com/office/drawing/2014/main" id="{1314CCFD-D03B-31B8-545C-D4EEDF6BA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8818" y="1568314"/>
              <a:ext cx="5139180" cy="798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9FF346A-1F45-D4EC-0225-771EED09F24C}"/>
                </a:ext>
              </a:extLst>
            </p:cNvPr>
            <p:cNvSpPr/>
            <p:nvPr/>
          </p:nvSpPr>
          <p:spPr>
            <a:xfrm>
              <a:off x="3590214" y="2117684"/>
              <a:ext cx="1106478" cy="24884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C3D5B77-755C-B20E-408D-641DB05F523D}"/>
              </a:ext>
            </a:extLst>
          </p:cNvPr>
          <p:cNvSpPr txBox="1"/>
          <p:nvPr/>
        </p:nvSpPr>
        <p:spPr>
          <a:xfrm>
            <a:off x="1408384" y="2587365"/>
            <a:ext cx="4838135" cy="19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/>
              <a:t>기존 교통안전지수는 지자체를 기준으로 함</a:t>
            </a:r>
            <a:r>
              <a:rPr lang="en-US" altLang="ko-KR" sz="160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>
                <a:solidFill>
                  <a:srgbClr val="FF0000"/>
                </a:solidFill>
              </a:rPr>
              <a:t>세부적인 지역에 대한 지표는 존재하지 않았음</a:t>
            </a:r>
            <a:r>
              <a:rPr lang="en-US" altLang="ko-KR" sz="1600">
                <a:solidFill>
                  <a:srgbClr val="FF000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>
                <a:solidFill>
                  <a:schemeClr val="tx1"/>
                </a:solidFill>
              </a:rPr>
              <a:t>지자체 내에서도 </a:t>
            </a:r>
            <a:r>
              <a:rPr lang="ko-KR" altLang="en-US" sz="1600">
                <a:solidFill>
                  <a:srgbClr val="FF0000"/>
                </a:solidFill>
              </a:rPr>
              <a:t>세부적인 지표</a:t>
            </a:r>
            <a:r>
              <a:rPr lang="ko-KR" altLang="en-US" sz="1600">
                <a:solidFill>
                  <a:schemeClr val="tx1"/>
                </a:solidFill>
              </a:rPr>
              <a:t>가 필요하다고 판단</a:t>
            </a:r>
            <a:endParaRPr lang="en-US" altLang="ko-KR" sz="16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8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800">
                <a:solidFill>
                  <a:schemeClr val="tx1"/>
                </a:solidFill>
              </a:rPr>
              <a:t>그렇다면 세부지역의 기준은</a:t>
            </a:r>
            <a:r>
              <a:rPr lang="en-US" altLang="ko-KR" sz="1800">
                <a:solidFill>
                  <a:schemeClr val="tx1"/>
                </a:solidFill>
              </a:rPr>
              <a:t>?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C974720-E9EE-1B97-7A63-D24CAC5CA419}"/>
              </a:ext>
            </a:extLst>
          </p:cNvPr>
          <p:cNvGrpSpPr/>
          <p:nvPr/>
        </p:nvGrpSpPr>
        <p:grpSpPr>
          <a:xfrm>
            <a:off x="1341117" y="5488058"/>
            <a:ext cx="10282181" cy="1294667"/>
            <a:chOff x="1341117" y="5513458"/>
            <a:chExt cx="10282181" cy="1294667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C1053E0F-98BA-5331-24D4-44BA49A0FD24}"/>
                </a:ext>
              </a:extLst>
            </p:cNvPr>
            <p:cNvGrpSpPr/>
            <p:nvPr/>
          </p:nvGrpSpPr>
          <p:grpSpPr>
            <a:xfrm>
              <a:off x="1341117" y="5513458"/>
              <a:ext cx="10282181" cy="1294667"/>
              <a:chOff x="1341117" y="5563333"/>
              <a:chExt cx="10282181" cy="1294667"/>
            </a:xfrm>
          </p:grpSpPr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A35E824B-C63E-9F3A-588F-8948AD671544}"/>
                  </a:ext>
                </a:extLst>
              </p:cNvPr>
              <p:cNvSpPr/>
              <p:nvPr/>
            </p:nvSpPr>
            <p:spPr>
              <a:xfrm>
                <a:off x="1341117" y="5563333"/>
                <a:ext cx="10282181" cy="1294667"/>
              </a:xfrm>
              <a:prstGeom prst="roundRect">
                <a:avLst/>
              </a:prstGeom>
              <a:solidFill>
                <a:srgbClr val="FCC94E"/>
              </a:solidFill>
              <a:ln w="28575">
                <a:solidFill>
                  <a:srgbClr val="F38C0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2E0C0C25-B0C0-90D6-32A1-396B085D40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1117" y="6062615"/>
                <a:ext cx="10282181" cy="0"/>
              </a:xfrm>
              <a:prstGeom prst="line">
                <a:avLst/>
              </a:prstGeom>
              <a:ln w="28575">
                <a:solidFill>
                  <a:srgbClr val="F38C0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82793E-B204-8C02-B582-EB9B075172C4}"/>
                </a:ext>
              </a:extLst>
            </p:cNvPr>
            <p:cNvSpPr txBox="1"/>
            <p:nvPr/>
          </p:nvSpPr>
          <p:spPr>
            <a:xfrm>
              <a:off x="5713390" y="5549626"/>
              <a:ext cx="18400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>
                  <a:solidFill>
                    <a:srgbClr val="06283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분석 목표</a:t>
              </a:r>
              <a:endParaRPr lang="ko-KR" altLang="en-US" sz="2400" b="1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0E10F89-CD4E-888F-5D68-18C57DE7B401}"/>
                </a:ext>
              </a:extLst>
            </p:cNvPr>
            <p:cNvSpPr txBox="1"/>
            <p:nvPr/>
          </p:nvSpPr>
          <p:spPr>
            <a:xfrm>
              <a:off x="1964325" y="6188791"/>
              <a:ext cx="91664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>
                  <a:solidFill>
                    <a:srgbClr val="06283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횡단보도별 교통사고 위험수준 지표를 만들어 보행안전성을 제고하자</a:t>
              </a:r>
              <a:r>
                <a:rPr lang="en-US" altLang="ko-KR" sz="2400" b="1">
                  <a:solidFill>
                    <a:srgbClr val="06283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!</a:t>
              </a:r>
              <a:endParaRPr lang="ko-KR" altLang="en-US" sz="2400" b="1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1839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EE7DE8D-CAD2-EA64-9DCC-7C89B1337FD8}"/>
              </a:ext>
            </a:extLst>
          </p:cNvPr>
          <p:cNvSpPr/>
          <p:nvPr/>
        </p:nvSpPr>
        <p:spPr>
          <a:xfrm>
            <a:off x="1436636" y="2594416"/>
            <a:ext cx="3436265" cy="1149125"/>
          </a:xfrm>
          <a:prstGeom prst="roundRect">
            <a:avLst/>
          </a:prstGeom>
          <a:solidFill>
            <a:srgbClr val="BFBFBF">
              <a:alpha val="6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0E520A-1948-1121-4B4C-0018E1F84671}"/>
              </a:ext>
            </a:extLst>
          </p:cNvPr>
          <p:cNvSpPr txBox="1"/>
          <p:nvPr/>
        </p:nvSpPr>
        <p:spPr>
          <a:xfrm>
            <a:off x="1608817" y="240794"/>
            <a:ext cx="3777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gradFill flip="none" rotWithShape="1">
                  <a:gsLst>
                    <a:gs pos="0">
                      <a:srgbClr val="47B5FF"/>
                    </a:gs>
                    <a:gs pos="100000">
                      <a:srgbClr val="1363DF"/>
                    </a:gs>
                  </a:gsLst>
                  <a:lin ang="0" scaled="1"/>
                  <a:tileRect/>
                </a:gra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32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32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데이터</a:t>
            </a:r>
            <a:endParaRPr lang="ko-KR" altLang="en-US" sz="2000" dirty="0">
              <a:solidFill>
                <a:srgbClr val="F38C0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2A4EA6-804E-7CD1-1431-A3D7A5B91818}"/>
              </a:ext>
            </a:extLst>
          </p:cNvPr>
          <p:cNvSpPr/>
          <p:nvPr/>
        </p:nvSpPr>
        <p:spPr>
          <a:xfrm rot="5400000" flipV="1">
            <a:off x="1111699" y="425773"/>
            <a:ext cx="657727" cy="198890"/>
          </a:xfrm>
          <a:prstGeom prst="rect">
            <a:avLst/>
          </a:prstGeom>
          <a:gradFill flip="none" rotWithShape="1">
            <a:gsLst>
              <a:gs pos="0">
                <a:srgbClr val="FCC94E"/>
              </a:gs>
              <a:gs pos="100000">
                <a:srgbClr val="F38C0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435977-1025-E460-FB53-8BBE9AEADB9B}"/>
              </a:ext>
            </a:extLst>
          </p:cNvPr>
          <p:cNvSpPr/>
          <p:nvPr/>
        </p:nvSpPr>
        <p:spPr>
          <a:xfrm>
            <a:off x="1" y="0"/>
            <a:ext cx="694943" cy="6858000"/>
          </a:xfrm>
          <a:prstGeom prst="rect">
            <a:avLst/>
          </a:prstGeom>
          <a:solidFill>
            <a:srgbClr val="FCC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평행 사변형 53">
            <a:extLst>
              <a:ext uri="{FF2B5EF4-FFF2-40B4-BE49-F238E27FC236}">
                <a16:creationId xmlns:a16="http://schemas.microsoft.com/office/drawing/2014/main" id="{1312B93F-E4BC-4875-31EC-01294BAF63CA}"/>
              </a:ext>
            </a:extLst>
          </p:cNvPr>
          <p:cNvSpPr/>
          <p:nvPr/>
        </p:nvSpPr>
        <p:spPr>
          <a:xfrm rot="16200000">
            <a:off x="188600" y="565017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평행 사변형 54">
            <a:extLst>
              <a:ext uri="{FF2B5EF4-FFF2-40B4-BE49-F238E27FC236}">
                <a16:creationId xmlns:a16="http://schemas.microsoft.com/office/drawing/2014/main" id="{5C72D499-FEF3-3836-C9E4-AB9313B450F2}"/>
              </a:ext>
            </a:extLst>
          </p:cNvPr>
          <p:cNvSpPr/>
          <p:nvPr/>
        </p:nvSpPr>
        <p:spPr>
          <a:xfrm rot="16200000">
            <a:off x="188601" y="304669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평행 사변형 55">
            <a:extLst>
              <a:ext uri="{FF2B5EF4-FFF2-40B4-BE49-F238E27FC236}">
                <a16:creationId xmlns:a16="http://schemas.microsoft.com/office/drawing/2014/main" id="{42399544-8510-A4E1-D1FB-70F531025427}"/>
              </a:ext>
            </a:extLst>
          </p:cNvPr>
          <p:cNvSpPr/>
          <p:nvPr/>
        </p:nvSpPr>
        <p:spPr>
          <a:xfrm rot="16200000">
            <a:off x="188602" y="57019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평행 사변형 56">
            <a:extLst>
              <a:ext uri="{FF2B5EF4-FFF2-40B4-BE49-F238E27FC236}">
                <a16:creationId xmlns:a16="http://schemas.microsoft.com/office/drawing/2014/main" id="{9CA6F666-3DAC-0EFA-79F0-AEB7DDD7E728}"/>
              </a:ext>
            </a:extLst>
          </p:cNvPr>
          <p:cNvSpPr/>
          <p:nvPr/>
        </p:nvSpPr>
        <p:spPr>
          <a:xfrm rot="16200000">
            <a:off x="188599" y="5990460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평행 사변형 57">
            <a:extLst>
              <a:ext uri="{FF2B5EF4-FFF2-40B4-BE49-F238E27FC236}">
                <a16:creationId xmlns:a16="http://schemas.microsoft.com/office/drawing/2014/main" id="{FA9FF73F-C33D-6CCA-4785-A1AF4B2307D0}"/>
              </a:ext>
            </a:extLst>
          </p:cNvPr>
          <p:cNvSpPr/>
          <p:nvPr/>
        </p:nvSpPr>
        <p:spPr>
          <a:xfrm rot="16200000">
            <a:off x="188600" y="5730111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평행 사변형 58">
            <a:extLst>
              <a:ext uri="{FF2B5EF4-FFF2-40B4-BE49-F238E27FC236}">
                <a16:creationId xmlns:a16="http://schemas.microsoft.com/office/drawing/2014/main" id="{FE5A623A-A637-B58D-9BB2-243CC8FD8CB2}"/>
              </a:ext>
            </a:extLst>
          </p:cNvPr>
          <p:cNvSpPr/>
          <p:nvPr/>
        </p:nvSpPr>
        <p:spPr>
          <a:xfrm rot="16200000">
            <a:off x="188601" y="5482461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5BDBD-1B09-E953-CA90-8632F672456B}"/>
              </a:ext>
            </a:extLst>
          </p:cNvPr>
          <p:cNvSpPr txBox="1"/>
          <p:nvPr/>
        </p:nvSpPr>
        <p:spPr>
          <a:xfrm>
            <a:off x="1408384" y="1072402"/>
            <a:ext cx="2385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수집 데이터</a:t>
            </a:r>
            <a:endParaRPr lang="ko-KR" altLang="en-US" sz="1400" dirty="0">
              <a:solidFill>
                <a:srgbClr val="0628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36F243-704F-0D1A-4BE3-01087A23C586}"/>
              </a:ext>
            </a:extLst>
          </p:cNvPr>
          <p:cNvSpPr txBox="1"/>
          <p:nvPr/>
        </p:nvSpPr>
        <p:spPr>
          <a:xfrm>
            <a:off x="1436636" y="1689104"/>
            <a:ext cx="3421114" cy="2923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</a:rPr>
              <a:t>횡단보도 </a:t>
            </a:r>
            <a:r>
              <a:rPr lang="en-US" altLang="ko-KR" sz="1400">
                <a:solidFill>
                  <a:schemeClr val="tx1"/>
                </a:solidFill>
              </a:rPr>
              <a:t>ID</a:t>
            </a:r>
            <a:r>
              <a:rPr lang="ko-KR" altLang="en-US" sz="1400">
                <a:solidFill>
                  <a:schemeClr val="tx1"/>
                </a:solidFill>
              </a:rPr>
              <a:t>별 교통사고 건수 집계 </a:t>
            </a:r>
            <a:r>
              <a:rPr lang="ko-KR" altLang="en-US" sz="1400">
                <a:solidFill>
                  <a:srgbClr val="FF0000"/>
                </a:solidFill>
              </a:rPr>
              <a:t>데이터 </a:t>
            </a:r>
            <a:r>
              <a:rPr lang="en-US" altLang="ko-KR" sz="1400">
                <a:solidFill>
                  <a:srgbClr val="FF0000"/>
                </a:solidFill>
              </a:rPr>
              <a:t>X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</a:rPr>
              <a:t>서울시 교통사고 구급출동 데이터</a:t>
            </a:r>
            <a:endParaRPr lang="en-US" altLang="ko-KR" sz="1400">
              <a:solidFill>
                <a:schemeClr val="tx1"/>
              </a:solidFill>
            </a:endParaRPr>
          </a:p>
          <a:p>
            <a:pPr algn="ctr"/>
            <a:r>
              <a:rPr lang="en-US" altLang="ko-KR" sz="1400">
                <a:solidFill>
                  <a:schemeClr val="tx1"/>
                </a:solidFill>
              </a:rPr>
              <a:t> </a:t>
            </a:r>
            <a:r>
              <a:rPr lang="en-US" altLang="ko-KR" sz="3200">
                <a:solidFill>
                  <a:schemeClr val="tx1"/>
                </a:solidFill>
              </a:rPr>
              <a:t>+</a:t>
            </a:r>
            <a:endParaRPr lang="en-US" altLang="ko-KR" sz="1400">
              <a:solidFill>
                <a:schemeClr val="tx1"/>
              </a:solidFill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</a:rPr>
              <a:t>횡단보도 데이터</a:t>
            </a:r>
            <a:endParaRPr lang="en-US" altLang="ko-KR" sz="14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</a:rPr>
              <a:t>좌표계를 이용하여</a:t>
            </a:r>
            <a:r>
              <a:rPr lang="en-US" altLang="ko-KR" sz="1400">
                <a:solidFill>
                  <a:schemeClr val="tx1"/>
                </a:solidFill>
              </a:rPr>
              <a:t> </a:t>
            </a:r>
            <a:r>
              <a:rPr lang="ko-KR" altLang="en-US" sz="1400">
                <a:solidFill>
                  <a:schemeClr val="tx1"/>
                </a:solidFill>
              </a:rPr>
              <a:t>데이터프레임을 구축</a:t>
            </a:r>
            <a:r>
              <a:rPr lang="en-US" altLang="ko-KR" sz="1400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</a:rPr>
              <a:t>좌표 거리 계산으로 하버사인 거리 사용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E155211-9546-0656-C4EE-AAB92DCBFD8E}"/>
              </a:ext>
            </a:extLst>
          </p:cNvPr>
          <p:cNvGrpSpPr/>
          <p:nvPr/>
        </p:nvGrpSpPr>
        <p:grpSpPr>
          <a:xfrm>
            <a:off x="5078959" y="474869"/>
            <a:ext cx="7133270" cy="6054239"/>
            <a:chOff x="3862785" y="465344"/>
            <a:chExt cx="7133270" cy="6054239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BBBE1C7-D709-F5A8-B967-1984EEDFEC22}"/>
                </a:ext>
              </a:extLst>
            </p:cNvPr>
            <p:cNvSpPr/>
            <p:nvPr/>
          </p:nvSpPr>
          <p:spPr>
            <a:xfrm>
              <a:off x="5169156" y="465344"/>
              <a:ext cx="1030296" cy="996774"/>
            </a:xfrm>
            <a:prstGeom prst="ellipse">
              <a:avLst/>
            </a:prstGeom>
            <a:solidFill>
              <a:srgbClr val="FCC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7813E18-6E4F-9D81-2DCD-7A2C5492B63B}"/>
                </a:ext>
              </a:extLst>
            </p:cNvPr>
            <p:cNvSpPr/>
            <p:nvPr/>
          </p:nvSpPr>
          <p:spPr>
            <a:xfrm>
              <a:off x="6887992" y="939648"/>
              <a:ext cx="1066475" cy="1026524"/>
            </a:xfrm>
            <a:prstGeom prst="ellipse">
              <a:avLst/>
            </a:prstGeom>
            <a:solidFill>
              <a:srgbClr val="FCC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A496AC19-AC74-CF3C-692D-50F5D9CDF07E}"/>
                </a:ext>
              </a:extLst>
            </p:cNvPr>
            <p:cNvSpPr/>
            <p:nvPr/>
          </p:nvSpPr>
          <p:spPr>
            <a:xfrm>
              <a:off x="6348083" y="2418369"/>
              <a:ext cx="2170770" cy="2170770"/>
            </a:xfrm>
            <a:prstGeom prst="ellipse">
              <a:avLst/>
            </a:prstGeom>
            <a:solidFill>
              <a:srgbClr val="FCEA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725C8388-A15A-C8D0-162C-3FD0B57D188F}"/>
                </a:ext>
              </a:extLst>
            </p:cNvPr>
            <p:cNvSpPr/>
            <p:nvPr/>
          </p:nvSpPr>
          <p:spPr>
            <a:xfrm>
              <a:off x="3862785" y="2739728"/>
              <a:ext cx="1109658" cy="1003813"/>
            </a:xfrm>
            <a:prstGeom prst="ellipse">
              <a:avLst/>
            </a:prstGeom>
            <a:solidFill>
              <a:srgbClr val="FCC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DC3CF98-A443-9290-7DAC-8696DE352E33}"/>
                </a:ext>
              </a:extLst>
            </p:cNvPr>
            <p:cNvSpPr/>
            <p:nvPr/>
          </p:nvSpPr>
          <p:spPr>
            <a:xfrm>
              <a:off x="5285916" y="1787495"/>
              <a:ext cx="984945" cy="972198"/>
            </a:xfrm>
            <a:prstGeom prst="ellipse">
              <a:avLst/>
            </a:prstGeom>
            <a:solidFill>
              <a:srgbClr val="FCC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B1F2E30-C716-FF44-2F56-2628A84B9063}"/>
                </a:ext>
              </a:extLst>
            </p:cNvPr>
            <p:cNvSpPr/>
            <p:nvPr/>
          </p:nvSpPr>
          <p:spPr>
            <a:xfrm>
              <a:off x="5077578" y="4108520"/>
              <a:ext cx="1054410" cy="1021140"/>
            </a:xfrm>
            <a:prstGeom prst="ellipse">
              <a:avLst/>
            </a:prstGeom>
            <a:solidFill>
              <a:srgbClr val="FCC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752C8DC1-2CBE-A0B6-72D4-7E959503D393}"/>
                </a:ext>
              </a:extLst>
            </p:cNvPr>
            <p:cNvSpPr/>
            <p:nvPr/>
          </p:nvSpPr>
          <p:spPr>
            <a:xfrm>
              <a:off x="5639332" y="5498443"/>
              <a:ext cx="1115180" cy="1021140"/>
            </a:xfrm>
            <a:prstGeom prst="ellipse">
              <a:avLst/>
            </a:prstGeom>
            <a:solidFill>
              <a:srgbClr val="FCC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74B00BE-B0B4-8FB5-42FC-0F3479A35263}"/>
                </a:ext>
              </a:extLst>
            </p:cNvPr>
            <p:cNvSpPr/>
            <p:nvPr/>
          </p:nvSpPr>
          <p:spPr>
            <a:xfrm>
              <a:off x="8489095" y="512679"/>
              <a:ext cx="944623" cy="965246"/>
            </a:xfrm>
            <a:prstGeom prst="ellipse">
              <a:avLst/>
            </a:prstGeom>
            <a:solidFill>
              <a:srgbClr val="FCC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39E2867-2A3E-98FD-C398-6973629522C3}"/>
                </a:ext>
              </a:extLst>
            </p:cNvPr>
            <p:cNvSpPr/>
            <p:nvPr/>
          </p:nvSpPr>
          <p:spPr>
            <a:xfrm>
              <a:off x="8587866" y="1787495"/>
              <a:ext cx="1017652" cy="965897"/>
            </a:xfrm>
            <a:prstGeom prst="ellipse">
              <a:avLst/>
            </a:prstGeom>
            <a:solidFill>
              <a:srgbClr val="FCC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A761B190-76B9-F605-1265-5FE1880B5166}"/>
                </a:ext>
              </a:extLst>
            </p:cNvPr>
            <p:cNvCxnSpPr>
              <a:cxnSpLocks/>
              <a:stCxn id="14" idx="4"/>
              <a:endCxn id="15" idx="0"/>
            </p:cNvCxnSpPr>
            <p:nvPr/>
          </p:nvCxnSpPr>
          <p:spPr>
            <a:xfrm>
              <a:off x="7421230" y="1966172"/>
              <a:ext cx="12239" cy="45219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7331F4F3-E88D-5053-E8D9-253B2B3B17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40758" y="1367316"/>
              <a:ext cx="764088" cy="121283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92245A86-71ED-D99F-FFEC-4F01801200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70098" y="2578371"/>
              <a:ext cx="365735" cy="27230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BBC82B33-825C-F983-AD63-FB4387B6A0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40919" y="4477302"/>
              <a:ext cx="550435" cy="102114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A14D589-3C7E-CA6D-EA22-D55D49CAAD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9384" y="4098678"/>
              <a:ext cx="427547" cy="27627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AD15CC5A-C2C7-A2D3-09B7-9725454412F5}"/>
                </a:ext>
              </a:extLst>
            </p:cNvPr>
            <p:cNvCxnSpPr>
              <a:cxnSpLocks/>
            </p:cNvCxnSpPr>
            <p:nvPr/>
          </p:nvCxnSpPr>
          <p:spPr>
            <a:xfrm>
              <a:off x="4987594" y="3256556"/>
              <a:ext cx="1389641" cy="12285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611E371C-56CB-15E4-9C2B-F6F4773E169F}"/>
                </a:ext>
              </a:extLst>
            </p:cNvPr>
            <p:cNvCxnSpPr>
              <a:cxnSpLocks/>
            </p:cNvCxnSpPr>
            <p:nvPr/>
          </p:nvCxnSpPr>
          <p:spPr>
            <a:xfrm>
              <a:off x="6173442" y="2594416"/>
              <a:ext cx="407585" cy="25704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21CBDAC2-DD1E-05F5-DF73-347F52CFC9F8}"/>
                </a:ext>
              </a:extLst>
            </p:cNvPr>
            <p:cNvCxnSpPr>
              <a:cxnSpLocks/>
              <a:stCxn id="11" idx="5"/>
            </p:cNvCxnSpPr>
            <p:nvPr/>
          </p:nvCxnSpPr>
          <p:spPr>
            <a:xfrm>
              <a:off x="6048569" y="1316144"/>
              <a:ext cx="888080" cy="123726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" descr="무료 벡터 아이콘. SVG, PSD, PNG, EPS 형식 또는 아이콘 폰트 형태로  수천 가지의 무료아이콘을 다운로드하세요">
              <a:extLst>
                <a:ext uri="{FF2B5EF4-FFF2-40B4-BE49-F238E27FC236}">
                  <a16:creationId xmlns:a16="http://schemas.microsoft.com/office/drawing/2014/main" id="{0E9DCA17-8658-618B-AEFA-281D618F36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5981" y="579206"/>
              <a:ext cx="676365" cy="676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무료 벡터 아이콘. SVG, PSD, PNG, EPS 형식 또는 아이콘 폰트 형태로  수천 가지의 무료아이콘을 다운로드하세요">
              <a:extLst>
                <a:ext uri="{FF2B5EF4-FFF2-40B4-BE49-F238E27FC236}">
                  <a16:creationId xmlns:a16="http://schemas.microsoft.com/office/drawing/2014/main" id="{186A2DB4-AA21-6872-E8D3-4615D03E7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9556" y="1904402"/>
              <a:ext cx="554270" cy="554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6" descr="무료 벡터 아이콘. SVG, PSD, PNG, EPS 형식 또는 아이콘 폰트 형태로  수천 가지의 무료아이콘을 다운로드하세요">
              <a:extLst>
                <a:ext uri="{FF2B5EF4-FFF2-40B4-BE49-F238E27FC236}">
                  <a16:creationId xmlns:a16="http://schemas.microsoft.com/office/drawing/2014/main" id="{7D125E2B-92DA-12BA-C645-C8CC395A12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5780" y="5535913"/>
              <a:ext cx="588147" cy="588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무료 벡터 아이콘. SVG, PSD, PNG, EPS 형식 또는 아이콘 폰트 형태로  수천 가지의 무료아이콘을 다운로드하세요">
              <a:extLst>
                <a:ext uri="{FF2B5EF4-FFF2-40B4-BE49-F238E27FC236}">
                  <a16:creationId xmlns:a16="http://schemas.microsoft.com/office/drawing/2014/main" id="{BE415229-A9A3-3680-9339-6851445F4B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3099" y="4165859"/>
              <a:ext cx="671952" cy="671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4" descr="무료 벡터 아이콘. SVG, PSD, PNG, EPS 형식 또는 아이콘 폰트 형태로  수천 가지의 무료아이콘을 다운로드하세요">
              <a:extLst>
                <a:ext uri="{FF2B5EF4-FFF2-40B4-BE49-F238E27FC236}">
                  <a16:creationId xmlns:a16="http://schemas.microsoft.com/office/drawing/2014/main" id="{3A976152-E727-4588-2398-1BFE0B2778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6658" y="2820497"/>
              <a:ext cx="604832" cy="604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6" descr="무료 벡터 아이콘. SVG, PSD, PNG, EPS 형식 또는 아이콘 폰트 형태로  수천 가지의 무료아이콘을 다운로드하세요">
              <a:extLst>
                <a:ext uri="{FF2B5EF4-FFF2-40B4-BE49-F238E27FC236}">
                  <a16:creationId xmlns:a16="http://schemas.microsoft.com/office/drawing/2014/main" id="{F9BDEE59-D6F6-B8DD-886D-4C4B08944E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1060" y="1898420"/>
              <a:ext cx="473002" cy="473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8" descr="무료 벡터 아이콘. SVG, PSD, PNG, EPS 형식 또는 아이콘 폰트 형태로  수천 가지의 무료아이콘을 다운로드하세요">
              <a:extLst>
                <a:ext uri="{FF2B5EF4-FFF2-40B4-BE49-F238E27FC236}">
                  <a16:creationId xmlns:a16="http://schemas.microsoft.com/office/drawing/2014/main" id="{C89B3AED-603D-88A4-FF75-F6B5480E9D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3384" y="605751"/>
              <a:ext cx="538060" cy="538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0" descr="무료 벡터 아이콘. SVG, PSD, PNG, EPS 형식 또는 아이콘 폰트 형태로  수천 가지의 무료아이콘을 다운로드하세요">
              <a:extLst>
                <a:ext uri="{FF2B5EF4-FFF2-40B4-BE49-F238E27FC236}">
                  <a16:creationId xmlns:a16="http://schemas.microsoft.com/office/drawing/2014/main" id="{2FE063BB-25DD-6206-D15A-864214E44B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6919" y="989785"/>
              <a:ext cx="666932" cy="666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0FD809E8-76AB-D0DE-F8B0-BDC5BEF6936F}"/>
                </a:ext>
              </a:extLst>
            </p:cNvPr>
            <p:cNvSpPr/>
            <p:nvPr/>
          </p:nvSpPr>
          <p:spPr>
            <a:xfrm>
              <a:off x="8009759" y="5498442"/>
              <a:ext cx="1018083" cy="1021140"/>
            </a:xfrm>
            <a:prstGeom prst="ellipse">
              <a:avLst/>
            </a:prstGeom>
            <a:solidFill>
              <a:srgbClr val="FCC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81E9BFF9-FBA9-7933-7CFF-3386B99F8C12}"/>
                </a:ext>
              </a:extLst>
            </p:cNvPr>
            <p:cNvSpPr/>
            <p:nvPr/>
          </p:nvSpPr>
          <p:spPr>
            <a:xfrm>
              <a:off x="8604797" y="4152432"/>
              <a:ext cx="1018083" cy="977229"/>
            </a:xfrm>
            <a:prstGeom prst="ellipse">
              <a:avLst/>
            </a:prstGeom>
            <a:solidFill>
              <a:srgbClr val="FCC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6C147E2-F946-8764-29A5-1D32D27E279E}"/>
                </a:ext>
              </a:extLst>
            </p:cNvPr>
            <p:cNvSpPr/>
            <p:nvPr/>
          </p:nvSpPr>
          <p:spPr>
            <a:xfrm>
              <a:off x="9859608" y="2841490"/>
              <a:ext cx="1018083" cy="1022231"/>
            </a:xfrm>
            <a:prstGeom prst="ellipse">
              <a:avLst/>
            </a:prstGeom>
            <a:solidFill>
              <a:srgbClr val="FCC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1DBBF18-E963-1387-9DF6-C38BD800BC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14081" y="4497780"/>
              <a:ext cx="456017" cy="103180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5ACDC4D-40AE-ABD7-14D2-3C9C06A8DC3C}"/>
                </a:ext>
              </a:extLst>
            </p:cNvPr>
            <p:cNvCxnSpPr>
              <a:cxnSpLocks/>
              <a:endCxn id="40" idx="2"/>
            </p:cNvCxnSpPr>
            <p:nvPr/>
          </p:nvCxnSpPr>
          <p:spPr>
            <a:xfrm flipV="1">
              <a:off x="8489095" y="3352606"/>
              <a:ext cx="1370513" cy="5227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80FC9756-EE3B-B712-66C0-4564464570CA}"/>
                </a:ext>
              </a:extLst>
            </p:cNvPr>
            <p:cNvCxnSpPr>
              <a:cxnSpLocks/>
            </p:cNvCxnSpPr>
            <p:nvPr/>
          </p:nvCxnSpPr>
          <p:spPr>
            <a:xfrm>
              <a:off x="8341658" y="4096290"/>
              <a:ext cx="397528" cy="23223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Picture 22" descr="무료 벡터 아이콘. SVG, PSD, PNG, EPS 형식 또는 아이콘 폰트 형태로  수천 가지의 무료아이콘을 다운로드하세요">
              <a:extLst>
                <a:ext uri="{FF2B5EF4-FFF2-40B4-BE49-F238E27FC236}">
                  <a16:creationId xmlns:a16="http://schemas.microsoft.com/office/drawing/2014/main" id="{C2FCF351-2851-0F46-C9A9-BBD9A2B26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2843" y="2879082"/>
              <a:ext cx="621300" cy="621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4" descr="무료 벡터 아이콘. SVG, PSD, PNG, EPS 형식 또는 아이콘 폰트 형태로  수천 가지의 무료아이콘을 다운로드하세요">
              <a:extLst>
                <a:ext uri="{FF2B5EF4-FFF2-40B4-BE49-F238E27FC236}">
                  <a16:creationId xmlns:a16="http://schemas.microsoft.com/office/drawing/2014/main" id="{38BDE38E-FCA3-7642-C889-17C4B16E2E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3737" y="4212405"/>
              <a:ext cx="587497" cy="587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6" descr="무료 벡터 아이콘. SVG, PSD, PNG, EPS 형식 또는 아이콘 폰트 형태로  수천 가지의 무료아이콘을 다운로드하세요">
              <a:extLst>
                <a:ext uri="{FF2B5EF4-FFF2-40B4-BE49-F238E27FC236}">
                  <a16:creationId xmlns:a16="http://schemas.microsoft.com/office/drawing/2014/main" id="{F996416B-10C2-5050-5239-13A093359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5877" y="5587758"/>
              <a:ext cx="625846" cy="625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BE5B4C3-A265-A480-2F43-73A308F8D210}"/>
                </a:ext>
              </a:extLst>
            </p:cNvPr>
            <p:cNvSpPr txBox="1"/>
            <p:nvPr/>
          </p:nvSpPr>
          <p:spPr>
            <a:xfrm>
              <a:off x="6654878" y="2773856"/>
              <a:ext cx="1650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교통사고 건수</a:t>
              </a:r>
            </a:p>
          </p:txBody>
        </p:sp>
        <p:pic>
          <p:nvPicPr>
            <p:cNvPr id="48" name="Picture 28" descr="무료 벡터 아이콘. SVG, PSD, PNG, EPS 형식 또는 아이콘 폰트 형태로  수천 가지의 무료아이콘을 다운로드하세요">
              <a:extLst>
                <a:ext uri="{FF2B5EF4-FFF2-40B4-BE49-F238E27FC236}">
                  <a16:creationId xmlns:a16="http://schemas.microsoft.com/office/drawing/2014/main" id="{1C271773-7785-E352-5DF4-4E5F1BC6F7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9046" y="2740399"/>
              <a:ext cx="1735650" cy="1735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F992390-2364-C9FC-8A2E-482B2EDD865A}"/>
                </a:ext>
              </a:extLst>
            </p:cNvPr>
            <p:cNvSpPr txBox="1"/>
            <p:nvPr/>
          </p:nvSpPr>
          <p:spPr>
            <a:xfrm>
              <a:off x="5283661" y="1128895"/>
              <a:ext cx="88363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불법주정차</a:t>
              </a:r>
              <a:endPara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7F8BFAA-676C-627F-4F0B-32B968BBA189}"/>
                </a:ext>
              </a:extLst>
            </p:cNvPr>
            <p:cNvSpPr txBox="1"/>
            <p:nvPr/>
          </p:nvSpPr>
          <p:spPr>
            <a:xfrm>
              <a:off x="6952557" y="1639972"/>
              <a:ext cx="101808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000" b="1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ko-KR" altLang="en-US"/>
                <a:t>지하철 승하차</a:t>
              </a:r>
              <a:endParaRPr lang="ko-KR" alt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04DB5F3-6ADF-BE48-E128-65A20EE5D486}"/>
                </a:ext>
              </a:extLst>
            </p:cNvPr>
            <p:cNvSpPr txBox="1"/>
            <p:nvPr/>
          </p:nvSpPr>
          <p:spPr>
            <a:xfrm>
              <a:off x="8687875" y="1212153"/>
              <a:ext cx="10180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000" b="1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ko-KR" altLang="en-US" dirty="0"/>
                <a:t>신호등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99F20C2-AFA3-DC31-0F4E-3A55F9CFF628}"/>
                </a:ext>
              </a:extLst>
            </p:cNvPr>
            <p:cNvSpPr txBox="1"/>
            <p:nvPr/>
          </p:nvSpPr>
          <p:spPr>
            <a:xfrm>
              <a:off x="8823159" y="2487218"/>
              <a:ext cx="6838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000" b="1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ko-KR" altLang="en-US" dirty="0"/>
                <a:t>교차로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457F8AE-A2F2-94FD-E124-224C83A9761C}"/>
                </a:ext>
              </a:extLst>
            </p:cNvPr>
            <p:cNvSpPr txBox="1"/>
            <p:nvPr/>
          </p:nvSpPr>
          <p:spPr>
            <a:xfrm>
              <a:off x="9977972" y="3507877"/>
              <a:ext cx="10180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000" b="1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ko-KR" altLang="en-US"/>
                <a:t>버스 승하차</a:t>
              </a:r>
              <a:endParaRPr lang="ko-KR" alt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2FA01D2-E6A4-7491-7144-10F187FAE4FB}"/>
                </a:ext>
              </a:extLst>
            </p:cNvPr>
            <p:cNvSpPr txBox="1"/>
            <p:nvPr/>
          </p:nvSpPr>
          <p:spPr>
            <a:xfrm>
              <a:off x="5404052" y="2418370"/>
              <a:ext cx="9004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000" b="1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ko-KR" altLang="en-US"/>
                <a:t>단속카메라</a:t>
              </a:r>
              <a:endParaRPr lang="ko-KR" alt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E3B3BE3-EAFB-238D-9D1F-D31494A91B4B}"/>
                </a:ext>
              </a:extLst>
            </p:cNvPr>
            <p:cNvSpPr txBox="1"/>
            <p:nvPr/>
          </p:nvSpPr>
          <p:spPr>
            <a:xfrm>
              <a:off x="4144317" y="3466604"/>
              <a:ext cx="6048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000" b="1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ko-KR" altLang="en-US" dirty="0"/>
                <a:t>스마트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0F1E49E-ED6E-05B7-72DC-1DDF147569AA}"/>
                </a:ext>
              </a:extLst>
            </p:cNvPr>
            <p:cNvSpPr txBox="1"/>
            <p:nvPr/>
          </p:nvSpPr>
          <p:spPr>
            <a:xfrm>
              <a:off x="5331991" y="4859253"/>
              <a:ext cx="6194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000" b="1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ko-KR" altLang="en-US" dirty="0"/>
                <a:t>표지판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46CA49B-07BE-AF61-A803-C0BAE6592F0F}"/>
                </a:ext>
              </a:extLst>
            </p:cNvPr>
            <p:cNvSpPr txBox="1"/>
            <p:nvPr/>
          </p:nvSpPr>
          <p:spPr>
            <a:xfrm>
              <a:off x="5983566" y="6181566"/>
              <a:ext cx="5103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000" b="1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ko-KR" altLang="en-US" dirty="0"/>
                <a:t>학교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EAEFC50-A263-27A8-1114-B883839F3BED}"/>
                </a:ext>
              </a:extLst>
            </p:cNvPr>
            <p:cNvSpPr txBox="1"/>
            <p:nvPr/>
          </p:nvSpPr>
          <p:spPr>
            <a:xfrm>
              <a:off x="8876197" y="4856043"/>
              <a:ext cx="4976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000" b="1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ko-KR" altLang="en-US" dirty="0"/>
                <a:t>카페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8F63440-E70B-4BF9-1427-7468A83C7041}"/>
                </a:ext>
              </a:extLst>
            </p:cNvPr>
            <p:cNvSpPr txBox="1"/>
            <p:nvPr/>
          </p:nvSpPr>
          <p:spPr>
            <a:xfrm>
              <a:off x="8314897" y="6211456"/>
              <a:ext cx="5046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000" b="1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ko-KR" altLang="en-US" dirty="0"/>
                <a:t>학원</a:t>
              </a:r>
            </a:p>
          </p:txBody>
        </p:sp>
      </p:grp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7FB3A898-DCE6-1E79-D9E7-876977C3ADE1}"/>
              </a:ext>
            </a:extLst>
          </p:cNvPr>
          <p:cNvSpPr/>
          <p:nvPr/>
        </p:nvSpPr>
        <p:spPr>
          <a:xfrm>
            <a:off x="2867938" y="2122338"/>
            <a:ext cx="569542" cy="418484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677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A0E520A-1948-1121-4B4C-0018E1F84671}"/>
              </a:ext>
            </a:extLst>
          </p:cNvPr>
          <p:cNvSpPr txBox="1"/>
          <p:nvPr/>
        </p:nvSpPr>
        <p:spPr>
          <a:xfrm>
            <a:off x="1608817" y="240794"/>
            <a:ext cx="5573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gradFill flip="none" rotWithShape="1">
                  <a:gsLst>
                    <a:gs pos="0">
                      <a:srgbClr val="47B5FF"/>
                    </a:gs>
                    <a:gs pos="100000">
                      <a:srgbClr val="1363DF"/>
                    </a:gs>
                  </a:gsLst>
                  <a:lin ang="0" scaled="1"/>
                  <a:tileRect/>
                </a:gra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32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32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데이터</a:t>
            </a:r>
            <a:r>
              <a:rPr lang="ko-KR" altLang="en-US" sz="20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0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하버사인 거리</a:t>
            </a:r>
            <a:endParaRPr lang="ko-KR" altLang="en-US" sz="1400" dirty="0">
              <a:solidFill>
                <a:srgbClr val="F38C0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2A4EA6-804E-7CD1-1431-A3D7A5B91818}"/>
              </a:ext>
            </a:extLst>
          </p:cNvPr>
          <p:cNvSpPr/>
          <p:nvPr/>
        </p:nvSpPr>
        <p:spPr>
          <a:xfrm rot="5400000" flipV="1">
            <a:off x="1111699" y="425773"/>
            <a:ext cx="657727" cy="198890"/>
          </a:xfrm>
          <a:prstGeom prst="rect">
            <a:avLst/>
          </a:prstGeom>
          <a:gradFill flip="none" rotWithShape="1">
            <a:gsLst>
              <a:gs pos="0">
                <a:srgbClr val="FCC94E"/>
              </a:gs>
              <a:gs pos="100000">
                <a:srgbClr val="F38C0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435977-1025-E460-FB53-8BBE9AEADB9B}"/>
              </a:ext>
            </a:extLst>
          </p:cNvPr>
          <p:cNvSpPr/>
          <p:nvPr/>
        </p:nvSpPr>
        <p:spPr>
          <a:xfrm>
            <a:off x="1" y="0"/>
            <a:ext cx="694943" cy="6858000"/>
          </a:xfrm>
          <a:prstGeom prst="rect">
            <a:avLst/>
          </a:prstGeom>
          <a:solidFill>
            <a:srgbClr val="FCC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평행 사변형 53">
            <a:extLst>
              <a:ext uri="{FF2B5EF4-FFF2-40B4-BE49-F238E27FC236}">
                <a16:creationId xmlns:a16="http://schemas.microsoft.com/office/drawing/2014/main" id="{1312B93F-E4BC-4875-31EC-01294BAF63CA}"/>
              </a:ext>
            </a:extLst>
          </p:cNvPr>
          <p:cNvSpPr/>
          <p:nvPr/>
        </p:nvSpPr>
        <p:spPr>
          <a:xfrm rot="16200000">
            <a:off x="188600" y="565017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평행 사변형 54">
            <a:extLst>
              <a:ext uri="{FF2B5EF4-FFF2-40B4-BE49-F238E27FC236}">
                <a16:creationId xmlns:a16="http://schemas.microsoft.com/office/drawing/2014/main" id="{5C72D499-FEF3-3836-C9E4-AB9313B450F2}"/>
              </a:ext>
            </a:extLst>
          </p:cNvPr>
          <p:cNvSpPr/>
          <p:nvPr/>
        </p:nvSpPr>
        <p:spPr>
          <a:xfrm rot="16200000">
            <a:off x="188601" y="304669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평행 사변형 55">
            <a:extLst>
              <a:ext uri="{FF2B5EF4-FFF2-40B4-BE49-F238E27FC236}">
                <a16:creationId xmlns:a16="http://schemas.microsoft.com/office/drawing/2014/main" id="{42399544-8510-A4E1-D1FB-70F531025427}"/>
              </a:ext>
            </a:extLst>
          </p:cNvPr>
          <p:cNvSpPr/>
          <p:nvPr/>
        </p:nvSpPr>
        <p:spPr>
          <a:xfrm rot="16200000">
            <a:off x="188602" y="57019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평행 사변형 56">
            <a:extLst>
              <a:ext uri="{FF2B5EF4-FFF2-40B4-BE49-F238E27FC236}">
                <a16:creationId xmlns:a16="http://schemas.microsoft.com/office/drawing/2014/main" id="{9CA6F666-3DAC-0EFA-79F0-AEB7DDD7E728}"/>
              </a:ext>
            </a:extLst>
          </p:cNvPr>
          <p:cNvSpPr/>
          <p:nvPr/>
        </p:nvSpPr>
        <p:spPr>
          <a:xfrm rot="16200000">
            <a:off x="188599" y="5990460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평행 사변형 57">
            <a:extLst>
              <a:ext uri="{FF2B5EF4-FFF2-40B4-BE49-F238E27FC236}">
                <a16:creationId xmlns:a16="http://schemas.microsoft.com/office/drawing/2014/main" id="{FA9FF73F-C33D-6CCA-4785-A1AF4B2307D0}"/>
              </a:ext>
            </a:extLst>
          </p:cNvPr>
          <p:cNvSpPr/>
          <p:nvPr/>
        </p:nvSpPr>
        <p:spPr>
          <a:xfrm rot="16200000">
            <a:off x="188600" y="5730111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평행 사변형 58">
            <a:extLst>
              <a:ext uri="{FF2B5EF4-FFF2-40B4-BE49-F238E27FC236}">
                <a16:creationId xmlns:a16="http://schemas.microsoft.com/office/drawing/2014/main" id="{FE5A623A-A637-B58D-9BB2-243CC8FD8CB2}"/>
              </a:ext>
            </a:extLst>
          </p:cNvPr>
          <p:cNvSpPr/>
          <p:nvPr/>
        </p:nvSpPr>
        <p:spPr>
          <a:xfrm rot="16200000">
            <a:off x="188601" y="5482461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662AAE-4EFC-5349-9E18-9153B62B659A}"/>
              </a:ext>
            </a:extLst>
          </p:cNvPr>
          <p:cNvSpPr txBox="1"/>
          <p:nvPr/>
        </p:nvSpPr>
        <p:spPr>
          <a:xfrm>
            <a:off x="1408384" y="1072402"/>
            <a:ext cx="4687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하버사인 거리란</a:t>
            </a:r>
            <a:r>
              <a:rPr lang="en-US" altLang="ko-KR"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1400" dirty="0">
              <a:solidFill>
                <a:srgbClr val="0628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A3B5626-7944-BE0C-18E4-DE8017023E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85" r="34631" b="1596"/>
          <a:stretch/>
        </p:blipFill>
        <p:spPr bwMode="auto">
          <a:xfrm>
            <a:off x="1608817" y="1704975"/>
            <a:ext cx="2896523" cy="279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A12CF5-F79C-6245-F050-E7497915C60E}"/>
              </a:ext>
            </a:extLst>
          </p:cNvPr>
          <p:cNvSpPr txBox="1"/>
          <p:nvPr/>
        </p:nvSpPr>
        <p:spPr>
          <a:xfrm>
            <a:off x="1540008" y="4939954"/>
            <a:ext cx="3688308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/>
              <a:t>지구의 곡률을 반영한 거리계산 방법</a:t>
            </a:r>
            <a:endParaRPr lang="en-US" altLang="ko-KR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92185B-B717-A6AD-3AC8-EEDAB2D2DE33}"/>
                  </a:ext>
                </a:extLst>
              </p:cNvPr>
              <p:cNvSpPr txBox="1"/>
              <p:nvPr/>
            </p:nvSpPr>
            <p:spPr>
              <a:xfrm>
                <a:off x="5009197" y="1192586"/>
                <a:ext cx="6931513" cy="6306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거리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6,371</m:t>
                      </m:r>
                      <m:r>
                        <a:rPr lang="en-US" altLang="ko-KR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altLang="ko-KR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2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altLang="ko-KR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ko-KR" alt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위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1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ko-KR" altLang="en-US" sz="1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도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− </m:t>
                                          </m:r>
                                          <m:r>
                                            <a:rPr lang="ko-KR" alt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위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1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ko-KR" altLang="en-US" sz="1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도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num>
                                        <m:den>
                                          <m: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  <m:d>
                                    <m:dPr>
                                      <m:ctrlPr>
                                        <a:rPr lang="en-US" altLang="ko-KR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경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도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  <m:d>
                                    <m:dPr>
                                      <m:ctrlPr>
                                        <a:rPr lang="en-US" altLang="ko-KR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경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도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sSup>
                                    <m:sSupPr>
                                      <m:ctrlPr>
                                        <a:rPr lang="en-US" altLang="ko-KR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2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altLang="ko-KR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ko-KR" alt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경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1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ko-KR" altLang="en-US" sz="1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도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− </m:t>
                                          </m:r>
                                          <m:r>
                                            <a:rPr lang="ko-KR" alt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경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1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ko-KR" altLang="en-US" sz="1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도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rad>
                            </m:e>
                          </m:d>
                        </m:e>
                        <m:sup>
                          <m:r>
                            <a:rPr lang="en-US" altLang="ko-KR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92185B-B717-A6AD-3AC8-EEDAB2D2D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197" y="1192586"/>
                <a:ext cx="6931513" cy="6306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22" name="Picture 6">
            <a:extLst>
              <a:ext uri="{FF2B5EF4-FFF2-40B4-BE49-F238E27FC236}">
                <a16:creationId xmlns:a16="http://schemas.microsoft.com/office/drawing/2014/main" id="{3ED5FED9-9282-A379-1A68-E8E27B7C7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213" y="2232173"/>
            <a:ext cx="6181077" cy="326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131914-85C9-C8CE-B028-D44B04B2AC3E}"/>
              </a:ext>
            </a:extLst>
          </p:cNvPr>
          <p:cNvSpPr txBox="1"/>
          <p:nvPr/>
        </p:nvSpPr>
        <p:spPr>
          <a:xfrm>
            <a:off x="8076293" y="3429000"/>
            <a:ext cx="947634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>
                <a:solidFill>
                  <a:srgbClr val="FF0000"/>
                </a:solidFill>
              </a:rPr>
              <a:t>횡단보도</a:t>
            </a:r>
            <a:endParaRPr lang="en-US" altLang="ko-KR" sz="160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FDD909-098C-16D7-CBB4-4935638EF1E7}"/>
              </a:ext>
            </a:extLst>
          </p:cNvPr>
          <p:cNvSpPr txBox="1"/>
          <p:nvPr/>
        </p:nvSpPr>
        <p:spPr>
          <a:xfrm>
            <a:off x="6472226" y="5649731"/>
            <a:ext cx="3688308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>
                <a:solidFill>
                  <a:srgbClr val="FF0000"/>
                </a:solidFill>
              </a:rPr>
              <a:t>횡단보도 어쩌구</a:t>
            </a:r>
            <a:endParaRPr lang="en-US" altLang="ko-KR" sz="16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071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A0E520A-1948-1121-4B4C-0018E1F84671}"/>
              </a:ext>
            </a:extLst>
          </p:cNvPr>
          <p:cNvSpPr txBox="1"/>
          <p:nvPr/>
        </p:nvSpPr>
        <p:spPr>
          <a:xfrm>
            <a:off x="1608817" y="240794"/>
            <a:ext cx="4008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gradFill flip="none" rotWithShape="1">
                  <a:gsLst>
                    <a:gs pos="0">
                      <a:srgbClr val="47B5FF"/>
                    </a:gs>
                    <a:gs pos="100000">
                      <a:srgbClr val="1363DF"/>
                    </a:gs>
                  </a:gsLst>
                  <a:lin ang="0" scaled="1"/>
                  <a:tileRect/>
                </a:gra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32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32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데이터</a:t>
            </a:r>
            <a:r>
              <a:rPr lang="ko-KR" altLang="en-US" sz="20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0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설명변수</a:t>
            </a:r>
            <a:endParaRPr lang="ko-KR" altLang="en-US" sz="2000" dirty="0">
              <a:solidFill>
                <a:srgbClr val="F38C0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2A4EA6-804E-7CD1-1431-A3D7A5B91818}"/>
              </a:ext>
            </a:extLst>
          </p:cNvPr>
          <p:cNvSpPr/>
          <p:nvPr/>
        </p:nvSpPr>
        <p:spPr>
          <a:xfrm rot="5400000" flipV="1">
            <a:off x="1111699" y="425773"/>
            <a:ext cx="657727" cy="198890"/>
          </a:xfrm>
          <a:prstGeom prst="rect">
            <a:avLst/>
          </a:prstGeom>
          <a:gradFill flip="none" rotWithShape="1">
            <a:gsLst>
              <a:gs pos="0">
                <a:srgbClr val="FCC94E"/>
              </a:gs>
              <a:gs pos="100000">
                <a:srgbClr val="F38C0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435977-1025-E460-FB53-8BBE9AEADB9B}"/>
              </a:ext>
            </a:extLst>
          </p:cNvPr>
          <p:cNvSpPr/>
          <p:nvPr/>
        </p:nvSpPr>
        <p:spPr>
          <a:xfrm>
            <a:off x="1" y="0"/>
            <a:ext cx="694943" cy="6858000"/>
          </a:xfrm>
          <a:prstGeom prst="rect">
            <a:avLst/>
          </a:prstGeom>
          <a:solidFill>
            <a:srgbClr val="FCC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평행 사변형 53">
            <a:extLst>
              <a:ext uri="{FF2B5EF4-FFF2-40B4-BE49-F238E27FC236}">
                <a16:creationId xmlns:a16="http://schemas.microsoft.com/office/drawing/2014/main" id="{1312B93F-E4BC-4875-31EC-01294BAF63CA}"/>
              </a:ext>
            </a:extLst>
          </p:cNvPr>
          <p:cNvSpPr/>
          <p:nvPr/>
        </p:nvSpPr>
        <p:spPr>
          <a:xfrm rot="16200000">
            <a:off x="188600" y="565017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평행 사변형 54">
            <a:extLst>
              <a:ext uri="{FF2B5EF4-FFF2-40B4-BE49-F238E27FC236}">
                <a16:creationId xmlns:a16="http://schemas.microsoft.com/office/drawing/2014/main" id="{5C72D499-FEF3-3836-C9E4-AB9313B450F2}"/>
              </a:ext>
            </a:extLst>
          </p:cNvPr>
          <p:cNvSpPr/>
          <p:nvPr/>
        </p:nvSpPr>
        <p:spPr>
          <a:xfrm rot="16200000">
            <a:off x="188601" y="304669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평행 사변형 55">
            <a:extLst>
              <a:ext uri="{FF2B5EF4-FFF2-40B4-BE49-F238E27FC236}">
                <a16:creationId xmlns:a16="http://schemas.microsoft.com/office/drawing/2014/main" id="{42399544-8510-A4E1-D1FB-70F531025427}"/>
              </a:ext>
            </a:extLst>
          </p:cNvPr>
          <p:cNvSpPr/>
          <p:nvPr/>
        </p:nvSpPr>
        <p:spPr>
          <a:xfrm rot="16200000">
            <a:off x="188602" y="57019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평행 사변형 56">
            <a:extLst>
              <a:ext uri="{FF2B5EF4-FFF2-40B4-BE49-F238E27FC236}">
                <a16:creationId xmlns:a16="http://schemas.microsoft.com/office/drawing/2014/main" id="{9CA6F666-3DAC-0EFA-79F0-AEB7DDD7E728}"/>
              </a:ext>
            </a:extLst>
          </p:cNvPr>
          <p:cNvSpPr/>
          <p:nvPr/>
        </p:nvSpPr>
        <p:spPr>
          <a:xfrm rot="16200000">
            <a:off x="188599" y="5990460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평행 사변형 57">
            <a:extLst>
              <a:ext uri="{FF2B5EF4-FFF2-40B4-BE49-F238E27FC236}">
                <a16:creationId xmlns:a16="http://schemas.microsoft.com/office/drawing/2014/main" id="{FA9FF73F-C33D-6CCA-4785-A1AF4B2307D0}"/>
              </a:ext>
            </a:extLst>
          </p:cNvPr>
          <p:cNvSpPr/>
          <p:nvPr/>
        </p:nvSpPr>
        <p:spPr>
          <a:xfrm rot="16200000">
            <a:off x="188600" y="5730111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평행 사변형 58">
            <a:extLst>
              <a:ext uri="{FF2B5EF4-FFF2-40B4-BE49-F238E27FC236}">
                <a16:creationId xmlns:a16="http://schemas.microsoft.com/office/drawing/2014/main" id="{FE5A623A-A637-B58D-9BB2-243CC8FD8CB2}"/>
              </a:ext>
            </a:extLst>
          </p:cNvPr>
          <p:cNvSpPr/>
          <p:nvPr/>
        </p:nvSpPr>
        <p:spPr>
          <a:xfrm rot="16200000">
            <a:off x="188601" y="5482461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5BDBD-1B09-E953-CA90-8632F672456B}"/>
              </a:ext>
            </a:extLst>
          </p:cNvPr>
          <p:cNvSpPr txBox="1"/>
          <p:nvPr/>
        </p:nvSpPr>
        <p:spPr>
          <a:xfrm>
            <a:off x="6982973" y="1072402"/>
            <a:ext cx="2385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교차로 변수</a:t>
            </a:r>
            <a:endParaRPr lang="ko-KR" altLang="en-US" sz="1400" dirty="0">
              <a:solidFill>
                <a:srgbClr val="0628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FF5794D-46D7-377F-4ECD-8744BDC7E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973" y="1449212"/>
            <a:ext cx="4765020" cy="75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644219-3431-9EF9-567D-9C97F22574A6}"/>
              </a:ext>
            </a:extLst>
          </p:cNvPr>
          <p:cNvSpPr txBox="1"/>
          <p:nvPr/>
        </p:nvSpPr>
        <p:spPr>
          <a:xfrm>
            <a:off x="1408384" y="1067942"/>
            <a:ext cx="2677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불법주정차 단속건수 변수</a:t>
            </a:r>
            <a:endParaRPr lang="ko-KR" altLang="en-US" sz="1400" dirty="0">
              <a:solidFill>
                <a:srgbClr val="0628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F7E74-BE71-FC85-24DB-BCBF24E6EBF1}"/>
              </a:ext>
            </a:extLst>
          </p:cNvPr>
          <p:cNvSpPr txBox="1"/>
          <p:nvPr/>
        </p:nvSpPr>
        <p:spPr>
          <a:xfrm>
            <a:off x="1408384" y="3408942"/>
            <a:ext cx="43828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대중교통 승하차 인구수 </a:t>
            </a:r>
            <a:r>
              <a:rPr lang="en-US" altLang="ko-KR"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지하철역</a:t>
            </a:r>
            <a:r>
              <a:rPr lang="en-US" altLang="ko-KR"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버스정류장 기준</a:t>
            </a:r>
            <a:r>
              <a:rPr lang="en-US" altLang="ko-KR"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400" dirty="0">
              <a:solidFill>
                <a:srgbClr val="0628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2F539A-EDBF-C2F4-18AE-0DD0C1F9AB84}"/>
              </a:ext>
            </a:extLst>
          </p:cNvPr>
          <p:cNvSpPr txBox="1"/>
          <p:nvPr/>
        </p:nvSpPr>
        <p:spPr>
          <a:xfrm>
            <a:off x="1495309" y="5862802"/>
            <a:ext cx="4980375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/>
              <a:t>유동인구를 대체하고자 </a:t>
            </a:r>
            <a:r>
              <a:rPr lang="ko-KR" altLang="en-US" sz="1600">
                <a:solidFill>
                  <a:srgbClr val="FF0000"/>
                </a:solidFill>
              </a:rPr>
              <a:t>주변 대중교통 이용 인구</a:t>
            </a:r>
            <a:r>
              <a:rPr lang="ko-KR" altLang="en-US" sz="1600"/>
              <a:t>를 사용</a:t>
            </a:r>
            <a:endParaRPr lang="en-US" altLang="ko-KR" sz="160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2DC8814-4822-5BC5-C60C-043B574A21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779893"/>
              </p:ext>
            </p:extLst>
          </p:nvPr>
        </p:nvGraphicFramePr>
        <p:xfrm>
          <a:off x="3857106" y="3824766"/>
          <a:ext cx="2423531" cy="19497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7977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795554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164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지하철 거리 </a:t>
                      </a:r>
                      <a:r>
                        <a:rPr lang="en-US" altLang="ko-KR" sz="1200" spc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(m)</a:t>
                      </a:r>
                      <a:endParaRPr lang="ko-KR" altLang="en-US" sz="1200" spc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655" marR="95655" marT="47827" marB="47827"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pc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가중치</a:t>
                      </a: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159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 ~ 200</a:t>
                      </a:r>
                      <a:endParaRPr lang="ko-KR" altLang="en-US" sz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1.0</a:t>
                      </a:r>
                      <a:endParaRPr lang="ko-KR" altLang="en-US" sz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159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200 ~ 400</a:t>
                      </a:r>
                      <a:endParaRPr lang="ko-KR" altLang="en-US" sz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0.8</a:t>
                      </a:r>
                      <a:endParaRPr lang="ko-KR" altLang="en-US" sz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159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400 ~ 600</a:t>
                      </a:r>
                      <a:endParaRPr lang="ko-KR" altLang="en-US" sz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0.6</a:t>
                      </a:r>
                      <a:endParaRPr lang="ko-KR" altLang="en-US" sz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159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600 ~ 800</a:t>
                      </a:r>
                      <a:endParaRPr lang="ko-KR" altLang="en-US" sz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0.4</a:t>
                      </a:r>
                      <a:endParaRPr lang="ko-KR" altLang="en-US" sz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159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800 ~ 1000</a:t>
                      </a:r>
                      <a:endParaRPr lang="ko-KR" altLang="en-US" sz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0.2</a:t>
                      </a:r>
                      <a:endParaRPr lang="ko-KR" altLang="en-US" sz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  <a:tr h="159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1000 ~</a:t>
                      </a:r>
                      <a:endParaRPr lang="ko-KR" altLang="en-US" sz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0.1</a:t>
                      </a:r>
                      <a:endParaRPr lang="ko-KR" altLang="en-US" sz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047427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B3D186F-285E-5BC5-B0F0-8F7AC243D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230333"/>
              </p:ext>
            </p:extLst>
          </p:nvPr>
        </p:nvGraphicFramePr>
        <p:xfrm>
          <a:off x="1540008" y="3824767"/>
          <a:ext cx="2160895" cy="16712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3791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677104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1543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버스 거리</a:t>
                      </a:r>
                      <a:r>
                        <a:rPr lang="en-US" altLang="ko-KR" sz="1200" spc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(m)</a:t>
                      </a:r>
                      <a:endParaRPr lang="ko-KR" altLang="en-US" sz="1200" spc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655" marR="95655" marT="47827" marB="47827"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pc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가중치</a:t>
                      </a: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1543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0~50</a:t>
                      </a:r>
                      <a:endParaRPr lang="ko-KR" altLang="en-US" sz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1.0</a:t>
                      </a:r>
                      <a:endParaRPr lang="ko-KR" altLang="en-US" sz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1543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50~150</a:t>
                      </a:r>
                      <a:endParaRPr lang="ko-KR" altLang="en-US" sz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0.8</a:t>
                      </a:r>
                      <a:endParaRPr lang="ko-KR" altLang="en-US" sz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1543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150~250</a:t>
                      </a:r>
                      <a:endParaRPr lang="ko-KR" altLang="en-US" sz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0.6</a:t>
                      </a:r>
                      <a:endParaRPr lang="ko-KR" altLang="en-US" sz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1543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250~350</a:t>
                      </a:r>
                      <a:endParaRPr lang="ko-KR" altLang="en-US" sz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0.4</a:t>
                      </a:r>
                      <a:endParaRPr lang="ko-KR" altLang="en-US" sz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1347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350~</a:t>
                      </a:r>
                      <a:endParaRPr lang="ko-KR" altLang="en-US" sz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0.2</a:t>
                      </a:r>
                      <a:endParaRPr lang="ko-KR" altLang="en-US" sz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74E74B2-887D-497E-4096-E2779954EA25}"/>
              </a:ext>
            </a:extLst>
          </p:cNvPr>
          <p:cNvSpPr txBox="1"/>
          <p:nvPr/>
        </p:nvSpPr>
        <p:spPr>
          <a:xfrm>
            <a:off x="6982973" y="3408941"/>
            <a:ext cx="2757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기타 설명변수 별 거리기준</a:t>
            </a:r>
            <a:endParaRPr lang="ko-KR" altLang="en-US" sz="1400" dirty="0">
              <a:solidFill>
                <a:srgbClr val="0628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EAD4ACB-D824-C7F3-3116-A5A019C356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015155"/>
              </p:ext>
            </p:extLst>
          </p:nvPr>
        </p:nvGraphicFramePr>
        <p:xfrm>
          <a:off x="7320748" y="3815241"/>
          <a:ext cx="3473796" cy="2632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5648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1268148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1805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spc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설명변수</a:t>
                      </a:r>
                      <a:endParaRPr lang="ko-KR" altLang="en-US" sz="1100" kern="1200" spc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거리 기준</a:t>
                      </a:r>
                      <a:r>
                        <a:rPr lang="en-US" altLang="ko-KR" sz="1100" kern="1200" spc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(m)</a:t>
                      </a:r>
                      <a:endParaRPr lang="ko-KR" altLang="en-US" sz="1100" kern="1200" spc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17243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신호등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  <a:endParaRPr lang="ko-KR" altLang="en-US" sz="11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17243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교차로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50</a:t>
                      </a:r>
                      <a:endParaRPr lang="ko-KR" altLang="en-US" sz="11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17243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학교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100</a:t>
                      </a:r>
                      <a:endParaRPr lang="ko-KR" altLang="en-US" sz="11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17243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표지판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10</a:t>
                      </a:r>
                      <a:endParaRPr lang="ko-KR" altLang="en-US" sz="11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17243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스마트횡단보도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0.5</a:t>
                      </a:r>
                      <a:endParaRPr lang="ko-KR" altLang="en-US" sz="11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  <a:tr h="17243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spc="0" dirty="0" err="1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무인단속카메라</a:t>
                      </a:r>
                      <a:endParaRPr lang="ko-KR" altLang="en-US" sz="11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200</a:t>
                      </a:r>
                      <a:endParaRPr lang="ko-KR" altLang="en-US" sz="11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047427"/>
                  </a:ext>
                </a:extLst>
              </a:tr>
              <a:tr h="17243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일 평균 불법 </a:t>
                      </a:r>
                      <a:r>
                        <a:rPr lang="ko-KR" altLang="en-US" sz="1100" kern="1200" spc="0" dirty="0" err="1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주정차</a:t>
                      </a:r>
                      <a:r>
                        <a:rPr lang="ko-KR" altLang="en-US" sz="11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수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100</a:t>
                      </a:r>
                      <a:endParaRPr lang="ko-KR" altLang="en-US" sz="11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905821"/>
                  </a:ext>
                </a:extLst>
              </a:tr>
              <a:tr h="17243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학원 수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50</a:t>
                      </a:r>
                      <a:endParaRPr lang="ko-KR" altLang="en-US" sz="11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234308"/>
                  </a:ext>
                </a:extLst>
              </a:tr>
              <a:tr h="17243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카페 수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100</a:t>
                      </a:r>
                      <a:endParaRPr lang="ko-KR" altLang="en-US" sz="11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754873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8F9F04A-41A1-F6D1-BA00-1627F6E43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562" y="1503627"/>
            <a:ext cx="4553585" cy="75258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1BCDDB3-52C5-1DFA-D35C-1E8787559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0008" y="2093743"/>
            <a:ext cx="4597901" cy="101211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88818B0-C2AD-A0A2-9288-A0ECFADAFD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2973" y="2058342"/>
            <a:ext cx="4765196" cy="85630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D4C9BB-9EFC-F1EE-8F8D-43E12A3B2846}"/>
              </a:ext>
            </a:extLst>
          </p:cNvPr>
          <p:cNvSpPr/>
          <p:nvPr/>
        </p:nvSpPr>
        <p:spPr>
          <a:xfrm>
            <a:off x="3200400" y="1503627"/>
            <a:ext cx="2009775" cy="435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FC55310-B764-065A-E1DE-CE076282618C}"/>
              </a:ext>
            </a:extLst>
          </p:cNvPr>
          <p:cNvSpPr/>
          <p:nvPr/>
        </p:nvSpPr>
        <p:spPr>
          <a:xfrm>
            <a:off x="7047871" y="1554167"/>
            <a:ext cx="2239004" cy="3203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965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A0E520A-1948-1121-4B4C-0018E1F84671}"/>
              </a:ext>
            </a:extLst>
          </p:cNvPr>
          <p:cNvSpPr txBox="1"/>
          <p:nvPr/>
        </p:nvSpPr>
        <p:spPr>
          <a:xfrm>
            <a:off x="1608817" y="240794"/>
            <a:ext cx="4937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gradFill flip="none" rotWithShape="1">
                  <a:gsLst>
                    <a:gs pos="0">
                      <a:srgbClr val="47B5FF"/>
                    </a:gs>
                    <a:gs pos="100000">
                      <a:srgbClr val="1363DF"/>
                    </a:gs>
                  </a:gsLst>
                  <a:lin ang="0" scaled="1"/>
                  <a:tileRect/>
                </a:gra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32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32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데이터</a:t>
            </a:r>
            <a:r>
              <a:rPr lang="ko-KR" altLang="en-US" sz="20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0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데이터프레임</a:t>
            </a:r>
            <a:endParaRPr lang="ko-KR" altLang="en-US" sz="2000" dirty="0">
              <a:solidFill>
                <a:srgbClr val="F38C0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2A4EA6-804E-7CD1-1431-A3D7A5B91818}"/>
              </a:ext>
            </a:extLst>
          </p:cNvPr>
          <p:cNvSpPr/>
          <p:nvPr/>
        </p:nvSpPr>
        <p:spPr>
          <a:xfrm rot="5400000" flipV="1">
            <a:off x="1111699" y="425773"/>
            <a:ext cx="657727" cy="198890"/>
          </a:xfrm>
          <a:prstGeom prst="rect">
            <a:avLst/>
          </a:prstGeom>
          <a:gradFill flip="none" rotWithShape="1">
            <a:gsLst>
              <a:gs pos="0">
                <a:srgbClr val="FCC94E"/>
              </a:gs>
              <a:gs pos="100000">
                <a:srgbClr val="F38C0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435977-1025-E460-FB53-8BBE9AEADB9B}"/>
              </a:ext>
            </a:extLst>
          </p:cNvPr>
          <p:cNvSpPr/>
          <p:nvPr/>
        </p:nvSpPr>
        <p:spPr>
          <a:xfrm>
            <a:off x="1" y="0"/>
            <a:ext cx="694943" cy="6858000"/>
          </a:xfrm>
          <a:prstGeom prst="rect">
            <a:avLst/>
          </a:prstGeom>
          <a:solidFill>
            <a:srgbClr val="FCC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평행 사변형 53">
            <a:extLst>
              <a:ext uri="{FF2B5EF4-FFF2-40B4-BE49-F238E27FC236}">
                <a16:creationId xmlns:a16="http://schemas.microsoft.com/office/drawing/2014/main" id="{1312B93F-E4BC-4875-31EC-01294BAF63CA}"/>
              </a:ext>
            </a:extLst>
          </p:cNvPr>
          <p:cNvSpPr/>
          <p:nvPr/>
        </p:nvSpPr>
        <p:spPr>
          <a:xfrm rot="16200000">
            <a:off x="188600" y="565017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평행 사변형 54">
            <a:extLst>
              <a:ext uri="{FF2B5EF4-FFF2-40B4-BE49-F238E27FC236}">
                <a16:creationId xmlns:a16="http://schemas.microsoft.com/office/drawing/2014/main" id="{5C72D499-FEF3-3836-C9E4-AB9313B450F2}"/>
              </a:ext>
            </a:extLst>
          </p:cNvPr>
          <p:cNvSpPr/>
          <p:nvPr/>
        </p:nvSpPr>
        <p:spPr>
          <a:xfrm rot="16200000">
            <a:off x="188601" y="304669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평행 사변형 55">
            <a:extLst>
              <a:ext uri="{FF2B5EF4-FFF2-40B4-BE49-F238E27FC236}">
                <a16:creationId xmlns:a16="http://schemas.microsoft.com/office/drawing/2014/main" id="{42399544-8510-A4E1-D1FB-70F531025427}"/>
              </a:ext>
            </a:extLst>
          </p:cNvPr>
          <p:cNvSpPr/>
          <p:nvPr/>
        </p:nvSpPr>
        <p:spPr>
          <a:xfrm rot="16200000">
            <a:off x="188602" y="57019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평행 사변형 56">
            <a:extLst>
              <a:ext uri="{FF2B5EF4-FFF2-40B4-BE49-F238E27FC236}">
                <a16:creationId xmlns:a16="http://schemas.microsoft.com/office/drawing/2014/main" id="{9CA6F666-3DAC-0EFA-79F0-AEB7DDD7E728}"/>
              </a:ext>
            </a:extLst>
          </p:cNvPr>
          <p:cNvSpPr/>
          <p:nvPr/>
        </p:nvSpPr>
        <p:spPr>
          <a:xfrm rot="16200000">
            <a:off x="188599" y="5990460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평행 사변형 57">
            <a:extLst>
              <a:ext uri="{FF2B5EF4-FFF2-40B4-BE49-F238E27FC236}">
                <a16:creationId xmlns:a16="http://schemas.microsoft.com/office/drawing/2014/main" id="{FA9FF73F-C33D-6CCA-4785-A1AF4B2307D0}"/>
              </a:ext>
            </a:extLst>
          </p:cNvPr>
          <p:cNvSpPr/>
          <p:nvPr/>
        </p:nvSpPr>
        <p:spPr>
          <a:xfrm rot="16200000">
            <a:off x="188600" y="5730111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평행 사변형 58">
            <a:extLst>
              <a:ext uri="{FF2B5EF4-FFF2-40B4-BE49-F238E27FC236}">
                <a16:creationId xmlns:a16="http://schemas.microsoft.com/office/drawing/2014/main" id="{FE5A623A-A637-B58D-9BB2-243CC8FD8CB2}"/>
              </a:ext>
            </a:extLst>
          </p:cNvPr>
          <p:cNvSpPr/>
          <p:nvPr/>
        </p:nvSpPr>
        <p:spPr>
          <a:xfrm rot="16200000">
            <a:off x="188601" y="5482461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B0B22B-11F1-1A2F-C0EC-8E395D0442E8}"/>
              </a:ext>
            </a:extLst>
          </p:cNvPr>
          <p:cNvSpPr txBox="1"/>
          <p:nvPr/>
        </p:nvSpPr>
        <p:spPr>
          <a:xfrm>
            <a:off x="3009717" y="6089979"/>
            <a:ext cx="6572433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/>
              <a:t>최종적으로 </a:t>
            </a:r>
            <a:r>
              <a:rPr lang="en-US" altLang="ko-KR" sz="1600"/>
              <a:t>2,442</a:t>
            </a:r>
            <a:r>
              <a:rPr lang="ko-KR" altLang="en-US" sz="1600"/>
              <a:t>개 횡단보도와 </a:t>
            </a:r>
            <a:r>
              <a:rPr lang="en-US" altLang="ko-KR" sz="1600"/>
              <a:t>13</a:t>
            </a:r>
            <a:r>
              <a:rPr lang="ko-KR" altLang="en-US" sz="1600"/>
              <a:t>개 칼럼을 가지는 데이터프레임 생성</a:t>
            </a:r>
            <a:endParaRPr lang="en-US" altLang="ko-KR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7EB766-465E-B89C-9588-E8C674A21C74}"/>
              </a:ext>
            </a:extLst>
          </p:cNvPr>
          <p:cNvSpPr txBox="1"/>
          <p:nvPr/>
        </p:nvSpPr>
        <p:spPr>
          <a:xfrm>
            <a:off x="1408384" y="1072402"/>
            <a:ext cx="43828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데이터프레임</a:t>
            </a:r>
            <a:endParaRPr lang="ko-KR" altLang="en-US" sz="1400" dirty="0">
              <a:solidFill>
                <a:srgbClr val="0628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3657F5-6690-8C54-59B0-07FD07AD7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326" y="1555687"/>
            <a:ext cx="3334215" cy="41153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752C085-3D51-CA9A-66D6-4C8769552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1571920"/>
            <a:ext cx="6572433" cy="415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47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A0E520A-1948-1121-4B4C-0018E1F84671}"/>
              </a:ext>
            </a:extLst>
          </p:cNvPr>
          <p:cNvSpPr txBox="1"/>
          <p:nvPr/>
        </p:nvSpPr>
        <p:spPr>
          <a:xfrm>
            <a:off x="1608817" y="240794"/>
            <a:ext cx="4027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gradFill flip="none" rotWithShape="1">
                  <a:gsLst>
                    <a:gs pos="0">
                      <a:srgbClr val="47B5FF"/>
                    </a:gs>
                    <a:gs pos="100000">
                      <a:srgbClr val="1363DF"/>
                    </a:gs>
                  </a:gsLst>
                  <a:lin ang="0" scaled="1"/>
                  <a:tileRect/>
                </a:gra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32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32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분석방법론 </a:t>
            </a:r>
            <a:r>
              <a:rPr lang="en-US" altLang="ko-KR" sz="20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 </a:t>
            </a:r>
            <a:r>
              <a:rPr lang="ko-KR" altLang="en-US" sz="2000">
                <a:solidFill>
                  <a:srgbClr val="F38C0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회귀분석</a:t>
            </a:r>
            <a:endParaRPr lang="ko-KR" altLang="en-US" sz="2000" dirty="0">
              <a:solidFill>
                <a:srgbClr val="F38C0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2A4EA6-804E-7CD1-1431-A3D7A5B91818}"/>
              </a:ext>
            </a:extLst>
          </p:cNvPr>
          <p:cNvSpPr/>
          <p:nvPr/>
        </p:nvSpPr>
        <p:spPr>
          <a:xfrm rot="5400000" flipV="1">
            <a:off x="1111699" y="425773"/>
            <a:ext cx="657727" cy="198890"/>
          </a:xfrm>
          <a:prstGeom prst="rect">
            <a:avLst/>
          </a:prstGeom>
          <a:gradFill flip="none" rotWithShape="1">
            <a:gsLst>
              <a:gs pos="0">
                <a:srgbClr val="FCC94E"/>
              </a:gs>
              <a:gs pos="100000">
                <a:srgbClr val="F38C0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435977-1025-E460-FB53-8BBE9AEADB9B}"/>
              </a:ext>
            </a:extLst>
          </p:cNvPr>
          <p:cNvSpPr/>
          <p:nvPr/>
        </p:nvSpPr>
        <p:spPr>
          <a:xfrm>
            <a:off x="1" y="0"/>
            <a:ext cx="694943" cy="6858000"/>
          </a:xfrm>
          <a:prstGeom prst="rect">
            <a:avLst/>
          </a:prstGeom>
          <a:solidFill>
            <a:srgbClr val="FCC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평행 사변형 53">
            <a:extLst>
              <a:ext uri="{FF2B5EF4-FFF2-40B4-BE49-F238E27FC236}">
                <a16:creationId xmlns:a16="http://schemas.microsoft.com/office/drawing/2014/main" id="{1312B93F-E4BC-4875-31EC-01294BAF63CA}"/>
              </a:ext>
            </a:extLst>
          </p:cNvPr>
          <p:cNvSpPr/>
          <p:nvPr/>
        </p:nvSpPr>
        <p:spPr>
          <a:xfrm rot="16200000">
            <a:off x="188600" y="565017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평행 사변형 54">
            <a:extLst>
              <a:ext uri="{FF2B5EF4-FFF2-40B4-BE49-F238E27FC236}">
                <a16:creationId xmlns:a16="http://schemas.microsoft.com/office/drawing/2014/main" id="{5C72D499-FEF3-3836-C9E4-AB9313B450F2}"/>
              </a:ext>
            </a:extLst>
          </p:cNvPr>
          <p:cNvSpPr/>
          <p:nvPr/>
        </p:nvSpPr>
        <p:spPr>
          <a:xfrm rot="16200000">
            <a:off x="188601" y="304669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평행 사변형 55">
            <a:extLst>
              <a:ext uri="{FF2B5EF4-FFF2-40B4-BE49-F238E27FC236}">
                <a16:creationId xmlns:a16="http://schemas.microsoft.com/office/drawing/2014/main" id="{42399544-8510-A4E1-D1FB-70F531025427}"/>
              </a:ext>
            </a:extLst>
          </p:cNvPr>
          <p:cNvSpPr/>
          <p:nvPr/>
        </p:nvSpPr>
        <p:spPr>
          <a:xfrm rot="16200000">
            <a:off x="188602" y="57019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평행 사변형 56">
            <a:extLst>
              <a:ext uri="{FF2B5EF4-FFF2-40B4-BE49-F238E27FC236}">
                <a16:creationId xmlns:a16="http://schemas.microsoft.com/office/drawing/2014/main" id="{9CA6F666-3DAC-0EFA-79F0-AEB7DDD7E728}"/>
              </a:ext>
            </a:extLst>
          </p:cNvPr>
          <p:cNvSpPr/>
          <p:nvPr/>
        </p:nvSpPr>
        <p:spPr>
          <a:xfrm rot="16200000">
            <a:off x="188599" y="5990460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평행 사변형 57">
            <a:extLst>
              <a:ext uri="{FF2B5EF4-FFF2-40B4-BE49-F238E27FC236}">
                <a16:creationId xmlns:a16="http://schemas.microsoft.com/office/drawing/2014/main" id="{FA9FF73F-C33D-6CCA-4785-A1AF4B2307D0}"/>
              </a:ext>
            </a:extLst>
          </p:cNvPr>
          <p:cNvSpPr/>
          <p:nvPr/>
        </p:nvSpPr>
        <p:spPr>
          <a:xfrm rot="16200000">
            <a:off x="188600" y="5730111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평행 사변형 58">
            <a:extLst>
              <a:ext uri="{FF2B5EF4-FFF2-40B4-BE49-F238E27FC236}">
                <a16:creationId xmlns:a16="http://schemas.microsoft.com/office/drawing/2014/main" id="{FE5A623A-A637-B58D-9BB2-243CC8FD8CB2}"/>
              </a:ext>
            </a:extLst>
          </p:cNvPr>
          <p:cNvSpPr/>
          <p:nvPr/>
        </p:nvSpPr>
        <p:spPr>
          <a:xfrm rot="16200000">
            <a:off x="188601" y="5482461"/>
            <a:ext cx="314324" cy="691525"/>
          </a:xfrm>
          <a:prstGeom prst="parallelogram">
            <a:avLst>
              <a:gd name="adj" fmla="val 46446"/>
            </a:avLst>
          </a:prstGeom>
          <a:solidFill>
            <a:srgbClr val="F38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5BDBD-1B09-E953-CA90-8632F672456B}"/>
              </a:ext>
            </a:extLst>
          </p:cNvPr>
          <p:cNvSpPr txBox="1"/>
          <p:nvPr/>
        </p:nvSpPr>
        <p:spPr>
          <a:xfrm>
            <a:off x="1408384" y="1072402"/>
            <a:ext cx="2385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Full model</a:t>
            </a:r>
            <a:endParaRPr lang="ko-KR" altLang="en-US" sz="1400" dirty="0">
              <a:solidFill>
                <a:srgbClr val="0628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B0B22B-11F1-1A2F-C0EC-8E395D0442E8}"/>
              </a:ext>
            </a:extLst>
          </p:cNvPr>
          <p:cNvSpPr txBox="1"/>
          <p:nvPr/>
        </p:nvSpPr>
        <p:spPr>
          <a:xfrm>
            <a:off x="1540008" y="5652522"/>
            <a:ext cx="4472865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600"/>
              <a:t>스마트횡단보도</a:t>
            </a:r>
            <a:r>
              <a:rPr lang="en-US" altLang="ko-KR" sz="1600"/>
              <a:t>, </a:t>
            </a:r>
            <a:r>
              <a:rPr lang="ko-KR" altLang="en-US" sz="1600"/>
              <a:t>학원 수 변수는 유의하지 않았음</a:t>
            </a:r>
            <a:r>
              <a:rPr lang="en-US" altLang="ko-KR" sz="1600"/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/>
              <a:t>유의하지 않은 변수는 모형에서 배제</a:t>
            </a:r>
            <a:endParaRPr lang="en-US" altLang="ko-KR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525347-D490-0441-FF1C-136EBDAB5C83}"/>
              </a:ext>
            </a:extLst>
          </p:cNvPr>
          <p:cNvSpPr txBox="1"/>
          <p:nvPr/>
        </p:nvSpPr>
        <p:spPr>
          <a:xfrm>
            <a:off x="6976697" y="1072402"/>
            <a:ext cx="2385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Reduced model</a:t>
            </a:r>
            <a:endParaRPr lang="ko-KR" altLang="en-US" sz="1400" dirty="0">
              <a:solidFill>
                <a:srgbClr val="0628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42BCD98-13AC-DA82-19F7-A1A0CDBB97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349797"/>
              </p:ext>
            </p:extLst>
          </p:nvPr>
        </p:nvGraphicFramePr>
        <p:xfrm>
          <a:off x="1644889" y="1530772"/>
          <a:ext cx="3719379" cy="39062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1578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1357801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32563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spc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설명 변수</a:t>
                      </a:r>
                    </a:p>
                  </a:txBody>
                  <a:tcPr marL="95655" marR="95655" marT="47827" marB="47827"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pc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p-value</a:t>
                      </a:r>
                      <a:endParaRPr lang="ko-KR" altLang="en-US" sz="1600" kern="1200" spc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31101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신호등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0.002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31101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교차로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0.000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31101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학교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0.000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31101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표지판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0.006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31101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불법 </a:t>
                      </a:r>
                      <a:r>
                        <a:rPr lang="ko-KR" altLang="en-US" sz="1500" kern="1200" spc="0" dirty="0" err="1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주정차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0.016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  <a:tr h="31101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spc="0" dirty="0" err="1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무인단속카메라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0.000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047427"/>
                  </a:ext>
                </a:extLst>
              </a:tr>
              <a:tr h="31101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지하철 </a:t>
                      </a:r>
                      <a:r>
                        <a:rPr lang="ko-KR" altLang="en-US" sz="1500" kern="1200" spc="0" dirty="0" err="1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승하차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0.000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627781"/>
                  </a:ext>
                </a:extLst>
              </a:tr>
              <a:tr h="31101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버스 </a:t>
                      </a:r>
                      <a:r>
                        <a:rPr lang="ko-KR" altLang="en-US" sz="1500" kern="1200" spc="0" dirty="0" err="1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승하차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0.000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595536"/>
                  </a:ext>
                </a:extLst>
              </a:tr>
              <a:tr h="31101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카페 수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kern="1200" spc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0.001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905821"/>
                  </a:ext>
                </a:extLst>
              </a:tr>
              <a:tr h="31101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strike="sngStrike" kern="1200" spc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학원</a:t>
                      </a:r>
                      <a:r>
                        <a:rPr lang="en-US" altLang="ko-KR" sz="1500" strike="sngStrike" kern="1200" spc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500" strike="sngStrike" kern="1200" spc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수 </a:t>
                      </a:r>
                      <a:endParaRPr lang="ko-KR" altLang="en-US" sz="1500" strike="sngStrike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strike="sngStrike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0.512</a:t>
                      </a:r>
                      <a:endParaRPr lang="ko-KR" altLang="en-US" sz="1500" strike="sngStrike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234308"/>
                  </a:ext>
                </a:extLst>
              </a:tr>
              <a:tr h="31101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strike="sngStrike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스마트횡단보도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strike="sngStrike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0.302</a:t>
                      </a:r>
                      <a:endParaRPr lang="ko-KR" altLang="en-US" sz="1500" strike="sngStrike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6754873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4CCE921-C0C0-CE67-5F8F-EF1E97C4F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835762"/>
              </p:ext>
            </p:extLst>
          </p:nvPr>
        </p:nvGraphicFramePr>
        <p:xfrm>
          <a:off x="7353439" y="1530770"/>
          <a:ext cx="3719379" cy="3612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1578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1357801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36127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spc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설명 변수</a:t>
                      </a:r>
                    </a:p>
                  </a:txBody>
                  <a:tcPr marL="95655" marR="95655" marT="47827" marB="47827"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pc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p-value</a:t>
                      </a:r>
                      <a:endParaRPr lang="ko-KR" altLang="en-US" sz="1600" kern="1200" spc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36127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신호등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0.002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36127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교차로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0.000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36127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학교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0.000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36127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표지판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0.006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36127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불법 </a:t>
                      </a:r>
                      <a:r>
                        <a:rPr lang="ko-KR" altLang="en-US" sz="1500" kern="1200" spc="0" dirty="0" err="1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주정차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0.017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  <a:tr h="36127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spc="0" dirty="0" err="1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무인단속카메라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0.003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047427"/>
                  </a:ext>
                </a:extLst>
              </a:tr>
              <a:tr h="36127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지하철 </a:t>
                      </a:r>
                      <a:r>
                        <a:rPr lang="ko-KR" altLang="en-US" sz="1500" kern="1200" spc="0" dirty="0" err="1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승하차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0.000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627781"/>
                  </a:ext>
                </a:extLst>
              </a:tr>
              <a:tr h="36127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버스 </a:t>
                      </a:r>
                      <a:r>
                        <a:rPr lang="ko-KR" altLang="en-US" sz="1500" kern="1200" spc="0" dirty="0" err="1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승하차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0.000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595536"/>
                  </a:ext>
                </a:extLst>
              </a:tr>
              <a:tr h="36127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spc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카페 수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kern="1200" spc="0" dirty="0">
                          <a:solidFill>
                            <a:srgbClr val="4047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0.000</a:t>
                      </a:r>
                      <a:endParaRPr lang="ko-KR" altLang="en-US" sz="1500" kern="1200" spc="0" dirty="0">
                        <a:solidFill>
                          <a:srgbClr val="4047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75487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EFF743B-4DBA-68C1-FDE6-671B170D877D}"/>
              </a:ext>
            </a:extLst>
          </p:cNvPr>
          <p:cNvSpPr txBox="1"/>
          <p:nvPr/>
        </p:nvSpPr>
        <p:spPr>
          <a:xfrm>
            <a:off x="6976697" y="5652522"/>
            <a:ext cx="4472865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600"/>
              <a:t>설명변수 </a:t>
            </a:r>
            <a:r>
              <a:rPr lang="en-US" altLang="ko-KR" sz="1600"/>
              <a:t>9</a:t>
            </a:r>
            <a:r>
              <a:rPr lang="ko-KR" altLang="en-US" sz="1600"/>
              <a:t>개를 사용하여 분류를 진행</a:t>
            </a:r>
            <a:endParaRPr lang="en-US" altLang="ko-KR" sz="1600"/>
          </a:p>
        </p:txBody>
      </p:sp>
    </p:spTree>
    <p:extLst>
      <p:ext uri="{BB962C8B-B14F-4D97-AF65-F5344CB8AC3E}">
        <p14:creationId xmlns:p14="http://schemas.microsoft.com/office/powerpoint/2010/main" val="804428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2690</TotalTime>
  <Words>801</Words>
  <Application>Microsoft Office PowerPoint</Application>
  <PresentationFormat>와이드스크린</PresentationFormat>
  <Paragraphs>293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5" baseType="lpstr">
      <vt:lpstr>Wingdings</vt:lpstr>
      <vt:lpstr>나눔스퀘어 Light</vt:lpstr>
      <vt:lpstr>나눔스퀘어</vt:lpstr>
      <vt:lpstr>Arial</vt:lpstr>
      <vt:lpstr>나눔스퀘어 ExtraBold</vt:lpstr>
      <vt:lpstr>Cambria Math</vt:lpstr>
      <vt:lpstr>나눔스퀘어 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손동현</dc:creator>
  <cp:lastModifiedBy>Thon Donghyun</cp:lastModifiedBy>
  <cp:revision>166</cp:revision>
  <dcterms:created xsi:type="dcterms:W3CDTF">2022-07-11T12:00:15Z</dcterms:created>
  <dcterms:modified xsi:type="dcterms:W3CDTF">2023-04-19T05:58:07Z</dcterms:modified>
</cp:coreProperties>
</file>